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60" r:id="rId2"/>
    <p:sldId id="483" r:id="rId3"/>
    <p:sldId id="258" r:id="rId4"/>
    <p:sldId id="486" r:id="rId5"/>
    <p:sldId id="488" r:id="rId6"/>
    <p:sldId id="513" r:id="rId7"/>
    <p:sldId id="299" r:id="rId8"/>
    <p:sldId id="487" r:id="rId9"/>
    <p:sldId id="302" r:id="rId10"/>
    <p:sldId id="301" r:id="rId11"/>
    <p:sldId id="485" r:id="rId12"/>
    <p:sldId id="484" r:id="rId13"/>
    <p:sldId id="514" r:id="rId14"/>
    <p:sldId id="515" r:id="rId15"/>
    <p:sldId id="478" r:id="rId16"/>
    <p:sldId id="516" r:id="rId17"/>
    <p:sldId id="437" r:id="rId18"/>
    <p:sldId id="517" r:id="rId19"/>
    <p:sldId id="438" r:id="rId20"/>
    <p:sldId id="270" r:id="rId21"/>
    <p:sldId id="518" r:id="rId22"/>
    <p:sldId id="309" r:id="rId23"/>
    <p:sldId id="519" r:id="rId24"/>
    <p:sldId id="310" r:id="rId25"/>
    <p:sldId id="522" r:id="rId26"/>
    <p:sldId id="311" r:id="rId27"/>
    <p:sldId id="520" r:id="rId28"/>
    <p:sldId id="439" r:id="rId29"/>
    <p:sldId id="521" r:id="rId30"/>
    <p:sldId id="312" r:id="rId31"/>
    <p:sldId id="523" r:id="rId32"/>
    <p:sldId id="291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31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52" autoAdjust="0"/>
    <p:restoredTop sz="84895" autoAdjust="0"/>
  </p:normalViewPr>
  <p:slideViewPr>
    <p:cSldViewPr snapToGrid="0">
      <p:cViewPr varScale="1">
        <p:scale>
          <a:sx n="96" d="100"/>
          <a:sy n="96" d="100"/>
        </p:scale>
        <p:origin x="19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4BF182-B30D-4C80-8172-0BF6AD0F6C7E}" type="datetimeFigureOut">
              <a:rPr lang="ko-KR" altLang="en-US" smtClean="0"/>
              <a:t>2022-10-21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E3C296-921D-475A-87C2-82EBF62BE3D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8185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CB905-40DC-46DC-8941-D149FDE8BEF7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54579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SA node</a:t>
            </a:r>
            <a:r>
              <a:rPr lang="ko-KR" altLang="en-US" dirty="0"/>
              <a:t>가 평상시 </a:t>
            </a:r>
            <a:r>
              <a:rPr lang="en-US" altLang="ko-KR" dirty="0"/>
              <a:t>60-100</a:t>
            </a:r>
            <a:r>
              <a:rPr lang="ko-KR" altLang="en-US" dirty="0"/>
              <a:t>회의 전기를 </a:t>
            </a:r>
            <a:r>
              <a:rPr lang="ko-KR" altLang="en-US" dirty="0" err="1"/>
              <a:t>만드는데는</a:t>
            </a:r>
            <a:r>
              <a:rPr lang="ko-KR" altLang="en-US" dirty="0"/>
              <a:t> 문제</a:t>
            </a:r>
            <a:r>
              <a:rPr lang="en-US" altLang="ko-KR" dirty="0"/>
              <a:t>X</a:t>
            </a:r>
          </a:p>
          <a:p>
            <a:r>
              <a:rPr lang="ko-KR" altLang="en-US" dirty="0"/>
              <a:t>운동시</a:t>
            </a:r>
            <a:r>
              <a:rPr lang="en-US" altLang="ko-KR" dirty="0"/>
              <a:t> </a:t>
            </a:r>
            <a:r>
              <a:rPr lang="ko-KR" altLang="en-US" dirty="0"/>
              <a:t>더 빨리 만들어야 하는게 그게 불가능</a:t>
            </a:r>
            <a:endParaRPr lang="en-US" altLang="ko-KR" dirty="0"/>
          </a:p>
          <a:p>
            <a:r>
              <a:rPr lang="en-US" altLang="ko-KR" dirty="0"/>
              <a:t>-&gt; </a:t>
            </a:r>
            <a:r>
              <a:rPr lang="ko-KR" altLang="en-US" dirty="0"/>
              <a:t>평상시는 특이 소견 없지만 운동시 박동수 증가를 못해서 호흡곤란이 발생 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진단은</a:t>
            </a:r>
            <a:endParaRPr lang="en-US" altLang="ko-KR" dirty="0"/>
          </a:p>
          <a:p>
            <a:r>
              <a:rPr lang="ko-KR" altLang="en-US" dirty="0"/>
              <a:t>최고치 운동시 심박수가 예상 최대 심박수 </a:t>
            </a:r>
            <a:r>
              <a:rPr lang="en-US" altLang="ko-KR" dirty="0"/>
              <a:t>(220-</a:t>
            </a:r>
            <a:r>
              <a:rPr lang="ko-KR" altLang="en-US" dirty="0"/>
              <a:t>나이</a:t>
            </a:r>
            <a:r>
              <a:rPr lang="en-US" altLang="ko-KR" dirty="0"/>
              <a:t>) </a:t>
            </a:r>
            <a:r>
              <a:rPr lang="ko-KR" altLang="en-US" dirty="0"/>
              <a:t>의 </a:t>
            </a:r>
            <a:r>
              <a:rPr lang="en-US" altLang="ko-KR" dirty="0"/>
              <a:t>80%</a:t>
            </a:r>
            <a:r>
              <a:rPr lang="ko-KR" altLang="en-US" dirty="0"/>
              <a:t>에 미치지 못하거나 </a:t>
            </a:r>
            <a:endParaRPr lang="en-US" altLang="ko-KR" dirty="0"/>
          </a:p>
          <a:p>
            <a:r>
              <a:rPr lang="ko-KR" altLang="en-US" dirty="0"/>
              <a:t>운동시</a:t>
            </a:r>
            <a:r>
              <a:rPr lang="en-US" altLang="ko-KR" dirty="0"/>
              <a:t> </a:t>
            </a:r>
            <a:r>
              <a:rPr lang="ko-KR" altLang="en-US" dirty="0"/>
              <a:t>심박수가 </a:t>
            </a:r>
            <a:r>
              <a:rPr lang="en-US" altLang="ko-KR" dirty="0"/>
              <a:t>100</a:t>
            </a:r>
            <a:r>
              <a:rPr lang="ko-KR" altLang="en-US" dirty="0"/>
              <a:t>을 넘지 못함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E3C296-921D-475A-87C2-82EBF62BE3DD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23824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Hypertensive carotid syndrome </a:t>
            </a:r>
            <a:r>
              <a:rPr lang="ko-KR" altLang="en-US" dirty="0"/>
              <a:t>도 </a:t>
            </a:r>
            <a:r>
              <a:rPr lang="en-US" altLang="ko-KR" dirty="0"/>
              <a:t>SND </a:t>
            </a:r>
            <a:r>
              <a:rPr lang="ko-KR" altLang="en-US" dirty="0"/>
              <a:t>에 의한 것으로 </a:t>
            </a:r>
            <a:endParaRPr lang="en-US" altLang="ko-KR" dirty="0"/>
          </a:p>
          <a:p>
            <a:r>
              <a:rPr lang="ko-KR" altLang="en-US" dirty="0"/>
              <a:t>머리를 갑자기 돌리거나</a:t>
            </a:r>
            <a:r>
              <a:rPr lang="en-US" altLang="ko-KR" dirty="0"/>
              <a:t>, </a:t>
            </a:r>
            <a:r>
              <a:rPr lang="ko-KR" altLang="en-US" dirty="0"/>
              <a:t>목을 조이는 옷을 입거나</a:t>
            </a:r>
            <a:r>
              <a:rPr lang="en-US" altLang="ko-KR" dirty="0"/>
              <a:t>, </a:t>
            </a:r>
            <a:r>
              <a:rPr lang="ko-KR" altLang="en-US" dirty="0"/>
              <a:t>면도하며 목을 압박하는 경우</a:t>
            </a:r>
            <a:r>
              <a:rPr lang="en-US" altLang="ko-KR" dirty="0"/>
              <a:t>, </a:t>
            </a:r>
            <a:r>
              <a:rPr lang="ko-KR" altLang="en-US" dirty="0"/>
              <a:t>목을 심하게 뒤로 </a:t>
            </a:r>
            <a:r>
              <a:rPr lang="ko-KR" altLang="en-US" dirty="0" err="1"/>
              <a:t>젖힐때</a:t>
            </a:r>
            <a:r>
              <a:rPr lang="ko-KR" altLang="en-US" dirty="0"/>
              <a:t> 등 </a:t>
            </a:r>
            <a:r>
              <a:rPr lang="en-US" altLang="ko-KR" dirty="0"/>
              <a:t>carotid sinus</a:t>
            </a:r>
            <a:r>
              <a:rPr lang="ko-KR" altLang="en-US" dirty="0"/>
              <a:t>를</a:t>
            </a:r>
            <a:r>
              <a:rPr lang="en-US" altLang="ko-KR" dirty="0"/>
              <a:t> </a:t>
            </a:r>
            <a:r>
              <a:rPr lang="ko-KR" altLang="en-US" dirty="0"/>
              <a:t>압박하는 특정 상황에서 </a:t>
            </a:r>
            <a:endParaRPr lang="en-US" altLang="ko-KR" dirty="0"/>
          </a:p>
          <a:p>
            <a:r>
              <a:rPr lang="ko-KR" altLang="en-US" dirty="0"/>
              <a:t>부교감 신경이 자극되어 심장박동이 </a:t>
            </a:r>
            <a:r>
              <a:rPr lang="ko-KR" altLang="en-US" dirty="0" err="1"/>
              <a:t>느려지는</a:t>
            </a:r>
            <a:r>
              <a:rPr lang="ko-KR" altLang="en-US" dirty="0"/>
              <a:t> 질환 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재발성 실신이 있고 </a:t>
            </a:r>
            <a:r>
              <a:rPr lang="en-US" altLang="ko-KR" dirty="0"/>
              <a:t>carotid</a:t>
            </a:r>
            <a:r>
              <a:rPr lang="ko-KR" altLang="en-US" dirty="0"/>
              <a:t>를 압박 했을 때  </a:t>
            </a:r>
            <a:r>
              <a:rPr lang="en-US" altLang="ko-KR" dirty="0"/>
              <a:t>3</a:t>
            </a:r>
            <a:r>
              <a:rPr lang="ko-KR" altLang="en-US" dirty="0"/>
              <a:t>초 이상의 </a:t>
            </a:r>
            <a:r>
              <a:rPr lang="en-US" altLang="ko-KR" dirty="0"/>
              <a:t>ventricular asystole</a:t>
            </a:r>
            <a:r>
              <a:rPr lang="ko-KR" altLang="en-US" dirty="0"/>
              <a:t>과 함께 실신이 유발된 경우 </a:t>
            </a:r>
            <a:r>
              <a:rPr lang="ko-KR" altLang="en-US" dirty="0" err="1"/>
              <a:t>인공심박동기</a:t>
            </a:r>
            <a:r>
              <a:rPr lang="ko-KR" altLang="en-US" dirty="0"/>
              <a:t> 적응임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E3C296-921D-475A-87C2-82EBF62BE3DD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7453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Classification of AV block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E3C296-921D-475A-87C2-82EBF62BE3DD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37533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방실 차단 원인</a:t>
            </a:r>
            <a:endParaRPr lang="en-US" altLang="ko-KR" dirty="0"/>
          </a:p>
          <a:p>
            <a:r>
              <a:rPr lang="en-US" altLang="ko-KR" dirty="0"/>
              <a:t>m/c : 50%</a:t>
            </a:r>
            <a:r>
              <a:rPr lang="ko-KR" altLang="en-US" dirty="0"/>
              <a:t>는 원인 모름 </a:t>
            </a:r>
            <a:endParaRPr lang="en-US" altLang="ko-KR" dirty="0"/>
          </a:p>
          <a:p>
            <a:r>
              <a:rPr lang="en-US" altLang="ko-KR" dirty="0"/>
              <a:t>2</a:t>
            </a:r>
            <a:r>
              <a:rPr lang="en-US" altLang="ko-KR" baseline="30000" dirty="0"/>
              <a:t>nd</a:t>
            </a:r>
            <a:r>
              <a:rPr lang="en-US" altLang="ko-KR" dirty="0"/>
              <a:t>/c: AVN</a:t>
            </a:r>
            <a:r>
              <a:rPr lang="ko-KR" altLang="en-US" dirty="0"/>
              <a:t>에 영향을 미치는 약물 </a:t>
            </a:r>
            <a:r>
              <a:rPr lang="en-US" altLang="ko-KR" dirty="0"/>
              <a:t>(BB,CCB)</a:t>
            </a:r>
          </a:p>
          <a:p>
            <a:r>
              <a:rPr lang="ko-KR" altLang="en-US" dirty="0"/>
              <a:t>그 다음이 심장을 침범하는 질환 </a:t>
            </a:r>
            <a:r>
              <a:rPr lang="en-US" altLang="ko-KR" dirty="0"/>
              <a:t>(IHD&gt;</a:t>
            </a:r>
            <a:r>
              <a:rPr lang="ko-KR" altLang="en-US" dirty="0" err="1"/>
              <a:t>심근염</a:t>
            </a:r>
            <a:r>
              <a:rPr lang="en-US" altLang="ko-KR" dirty="0"/>
              <a:t>, </a:t>
            </a:r>
            <a:r>
              <a:rPr lang="ko-KR" altLang="en-US" dirty="0" err="1"/>
              <a:t>심근증</a:t>
            </a:r>
            <a:r>
              <a:rPr lang="en-US" altLang="ko-KR" dirty="0"/>
              <a:t>)  </a:t>
            </a:r>
          </a:p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E3C296-921D-475A-87C2-82EBF62BE3DD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14942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200" dirty="0"/>
              <a:t> 1’ AVBCL</a:t>
            </a:r>
            <a:r>
              <a:rPr lang="ko-KR" altLang="en-US" sz="1200" dirty="0"/>
              <a:t>은 전도는 이루어지는데 </a:t>
            </a:r>
            <a:r>
              <a:rPr lang="en-US" altLang="ko-KR" sz="1200" dirty="0"/>
              <a:t>AV</a:t>
            </a:r>
            <a:r>
              <a:rPr lang="ko-KR" altLang="en-US" sz="1200" dirty="0"/>
              <a:t> </a:t>
            </a:r>
            <a:r>
              <a:rPr lang="en-US" altLang="ko-KR" sz="1200" dirty="0"/>
              <a:t>junction</a:t>
            </a:r>
            <a:r>
              <a:rPr lang="ko-KR" altLang="en-US" sz="1200" dirty="0"/>
              <a:t>을 통과하는 속도가 </a:t>
            </a:r>
            <a:r>
              <a:rPr lang="ko-KR" altLang="en-US" sz="1200" dirty="0" err="1"/>
              <a:t>느려진</a:t>
            </a:r>
            <a:r>
              <a:rPr lang="ko-KR" altLang="en-US" sz="1200" dirty="0"/>
              <a:t> 것을 말함 </a:t>
            </a:r>
            <a:endParaRPr lang="en-US" altLang="ko-KR" sz="1200" dirty="0"/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200" dirty="0"/>
              <a:t> </a:t>
            </a:r>
            <a:r>
              <a:rPr lang="ko-KR" altLang="en-US" sz="1200" dirty="0"/>
              <a:t>정의는 </a:t>
            </a:r>
            <a:r>
              <a:rPr lang="en-US" altLang="ko-KR" sz="1200" dirty="0"/>
              <a:t>ECG : PR interval &gt;200 </a:t>
            </a:r>
            <a:r>
              <a:rPr lang="en-US" altLang="ko-KR" sz="1200" dirty="0" err="1"/>
              <a:t>msec</a:t>
            </a:r>
            <a:endParaRPr lang="en-US" altLang="ko-KR" sz="120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E3C296-921D-475A-87C2-82EBF62BE3DD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24861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1’ AVBCL</a:t>
            </a:r>
            <a:r>
              <a:rPr lang="ko-KR" altLang="en-US" dirty="0"/>
              <a:t>은 정상인에서 우연히 발견되는 경우가 많음</a:t>
            </a:r>
          </a:p>
          <a:p>
            <a:r>
              <a:rPr lang="en-US" altLang="ko-KR" dirty="0"/>
              <a:t>1’ AVBCL</a:t>
            </a:r>
            <a:r>
              <a:rPr lang="ko-KR" altLang="en-US" dirty="0"/>
              <a:t>은 대부분 증상이 없고 치료가 필요한 경우는 거의 없음 </a:t>
            </a:r>
          </a:p>
          <a:p>
            <a:r>
              <a:rPr lang="ko-KR" altLang="en-US" dirty="0"/>
              <a:t>아주 드물게 증상이 심하고 증상과 인과 관계가 명확하면  </a:t>
            </a:r>
            <a:r>
              <a:rPr lang="en-US" altLang="ko-KR" dirty="0"/>
              <a:t>PPM </a:t>
            </a:r>
            <a:r>
              <a:rPr lang="ko-KR" altLang="en-US" dirty="0"/>
              <a:t>가능 </a:t>
            </a:r>
            <a:r>
              <a:rPr lang="en-US" altLang="ko-KR" dirty="0"/>
              <a:t>(class </a:t>
            </a:r>
            <a:r>
              <a:rPr lang="en-US" altLang="ko-KR" dirty="0" err="1"/>
              <a:t>Iia</a:t>
            </a:r>
            <a:r>
              <a:rPr lang="en-US" altLang="ko-KR" dirty="0"/>
              <a:t>)</a:t>
            </a:r>
          </a:p>
          <a:p>
            <a:endParaRPr lang="en-US" altLang="ko-KR" dirty="0"/>
          </a:p>
          <a:p>
            <a:r>
              <a:rPr lang="en-US" altLang="ko-KR" dirty="0"/>
              <a:t>JAMA. 2009;301(24):2571-2577</a:t>
            </a:r>
          </a:p>
          <a:p>
            <a:r>
              <a:rPr lang="en-US" altLang="ko-KR" dirty="0"/>
              <a:t> mortality </a:t>
            </a:r>
            <a:r>
              <a:rPr lang="ko-KR" altLang="en-US" dirty="0"/>
              <a:t>에는 영향이 없지만 </a:t>
            </a:r>
            <a:r>
              <a:rPr lang="en-US" altLang="ko-KR" dirty="0"/>
              <a:t>AF </a:t>
            </a:r>
            <a:r>
              <a:rPr lang="ko-KR" altLang="en-US" dirty="0"/>
              <a:t>과 </a:t>
            </a:r>
            <a:r>
              <a:rPr lang="en-US" altLang="ko-KR" dirty="0"/>
              <a:t>PM implantation </a:t>
            </a:r>
            <a:r>
              <a:rPr lang="ko-KR" altLang="en-US" dirty="0"/>
              <a:t>은</a:t>
            </a:r>
            <a:r>
              <a:rPr lang="en-US" altLang="ko-KR" dirty="0"/>
              <a:t> general population</a:t>
            </a:r>
            <a:r>
              <a:rPr lang="ko-KR" altLang="en-US" dirty="0"/>
              <a:t>에 비해 높다</a:t>
            </a:r>
            <a:r>
              <a:rPr lang="en-US" altLang="ko-KR" dirty="0"/>
              <a:t>. </a:t>
            </a:r>
          </a:p>
          <a:p>
            <a:r>
              <a:rPr lang="en-US" altLang="ko-KR" dirty="0"/>
              <a:t>JACC EP. 2016;2(2):181-92.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E3C296-921D-475A-87C2-82EBF62BE3DD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88037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2’ AVBCL</a:t>
            </a:r>
            <a:r>
              <a:rPr lang="ko-KR" altLang="en-US" dirty="0"/>
              <a:t> 은 전도가 몇 개 되다가 빠지는 경우를 말함 </a:t>
            </a:r>
            <a:endParaRPr lang="en-US" altLang="ko-KR" dirty="0"/>
          </a:p>
          <a:p>
            <a:r>
              <a:rPr lang="ko-KR" altLang="en-US" dirty="0"/>
              <a:t>방실 전도를 </a:t>
            </a:r>
            <a:r>
              <a:rPr lang="en-US" altLang="ko-KR" dirty="0"/>
              <a:t>P</a:t>
            </a:r>
            <a:r>
              <a:rPr lang="ko-KR" altLang="en-US" dirty="0"/>
              <a:t>개수 </a:t>
            </a:r>
            <a:r>
              <a:rPr lang="en-US" altLang="ko-KR" dirty="0"/>
              <a:t>: QRS </a:t>
            </a:r>
            <a:r>
              <a:rPr lang="ko-KR" altLang="en-US" dirty="0"/>
              <a:t>개수 와 같이 숫자로 표시함 </a:t>
            </a:r>
            <a:r>
              <a:rPr lang="en-US" altLang="ko-KR" dirty="0"/>
              <a:t>ex) 3:2, 4:3 </a:t>
            </a:r>
          </a:p>
          <a:p>
            <a:r>
              <a:rPr lang="ko-KR" altLang="en-US" dirty="0"/>
              <a:t>전도 차단 부위에 따라 두가지 형태로 구분을 하는데</a:t>
            </a:r>
            <a:endParaRPr lang="en-US" altLang="ko-KR" dirty="0"/>
          </a:p>
          <a:p>
            <a:r>
              <a:rPr lang="en-US" altLang="ko-KR" dirty="0"/>
              <a:t>-</a:t>
            </a:r>
            <a:r>
              <a:rPr lang="ko-KR" altLang="en-US" dirty="0" err="1"/>
              <a:t>모비츠</a:t>
            </a:r>
            <a:r>
              <a:rPr lang="en-US" altLang="ko-KR" dirty="0"/>
              <a:t>I : </a:t>
            </a:r>
            <a:r>
              <a:rPr lang="ko-KR" altLang="en-US" dirty="0"/>
              <a:t>방실</a:t>
            </a:r>
            <a:r>
              <a:rPr lang="en-US" altLang="ko-KR" dirty="0"/>
              <a:t> </a:t>
            </a:r>
            <a:r>
              <a:rPr lang="ko-KR" altLang="en-US" dirty="0"/>
              <a:t>차단 부위가 </a:t>
            </a:r>
            <a:r>
              <a:rPr lang="en-US" altLang="ko-KR" dirty="0"/>
              <a:t>AVN</a:t>
            </a:r>
          </a:p>
          <a:p>
            <a:r>
              <a:rPr lang="en-US" altLang="ko-KR" dirty="0"/>
              <a:t>              PR </a:t>
            </a:r>
            <a:r>
              <a:rPr lang="ko-KR" altLang="en-US" dirty="0"/>
              <a:t>간격 점점 길어지다가 </a:t>
            </a:r>
            <a:r>
              <a:rPr lang="en-US" altLang="ko-KR" dirty="0"/>
              <a:t>QRS</a:t>
            </a:r>
            <a:r>
              <a:rPr lang="ko-KR" altLang="en-US" dirty="0"/>
              <a:t>가 </a:t>
            </a:r>
            <a:r>
              <a:rPr lang="en-US" altLang="ko-KR" dirty="0"/>
              <a:t>X </a:t>
            </a:r>
          </a:p>
          <a:p>
            <a:r>
              <a:rPr lang="en-US" altLang="ko-KR" dirty="0"/>
              <a:t>              PP</a:t>
            </a:r>
            <a:r>
              <a:rPr lang="ko-KR" altLang="en-US" dirty="0"/>
              <a:t>가 배수가 아님 </a:t>
            </a:r>
            <a:endParaRPr lang="en-US" altLang="ko-KR" dirty="0"/>
          </a:p>
          <a:p>
            <a:r>
              <a:rPr lang="en-US" altLang="ko-KR" dirty="0"/>
              <a:t>              </a:t>
            </a:r>
            <a:r>
              <a:rPr lang="ko-KR" altLang="en-US" dirty="0"/>
              <a:t>방실 차단 나타난 좌우의 </a:t>
            </a:r>
            <a:r>
              <a:rPr lang="en-US" altLang="ko-KR" dirty="0"/>
              <a:t>PR </a:t>
            </a:r>
            <a:r>
              <a:rPr lang="ko-KR" altLang="en-US" dirty="0"/>
              <a:t>간격을 비교해 보면 확실히 구분됨 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E3C296-921D-475A-87C2-82EBF62BE3DD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74523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-</a:t>
            </a:r>
            <a:r>
              <a:rPr lang="ko-KR" altLang="en-US" dirty="0" err="1"/>
              <a:t>모비츠</a:t>
            </a:r>
            <a:r>
              <a:rPr lang="en-US" altLang="ko-KR" dirty="0"/>
              <a:t>II : </a:t>
            </a:r>
            <a:r>
              <a:rPr lang="ko-KR" altLang="en-US" dirty="0"/>
              <a:t>방실</a:t>
            </a:r>
            <a:r>
              <a:rPr lang="en-US" altLang="ko-KR" dirty="0"/>
              <a:t> </a:t>
            </a:r>
            <a:r>
              <a:rPr lang="ko-KR" altLang="en-US" dirty="0"/>
              <a:t>차단 부위가 </a:t>
            </a:r>
            <a:r>
              <a:rPr lang="en-US" altLang="ko-K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</a:t>
            </a:r>
            <a:r>
              <a:rPr lang="ko-KR" alt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ko-K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bundle</a:t>
            </a:r>
            <a:r>
              <a:rPr lang="ko-KR" alt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이하 </a:t>
            </a:r>
            <a:endParaRPr lang="en-US" altLang="ko-KR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PR </a:t>
            </a:r>
            <a:r>
              <a:rPr lang="ko-KR" alt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일정하다가 </a:t>
            </a:r>
            <a:r>
              <a:rPr lang="en-US" altLang="ko-K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QRS </a:t>
            </a:r>
            <a:r>
              <a:rPr lang="ko-KR" alt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가 </a:t>
            </a:r>
            <a:r>
              <a:rPr lang="en-US" altLang="ko-K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 (AVN</a:t>
            </a:r>
            <a:r>
              <a:rPr lang="ko-KR" alt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는 교감 영향도 받고 전도 속도가 변할 수 있지만 </a:t>
            </a:r>
            <a:r>
              <a:rPr lang="en-US" altLang="ko-K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</a:t>
            </a:r>
            <a:r>
              <a:rPr lang="ko-KR" alt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는 교감 영향을 받지 않고 전도가 </a:t>
            </a:r>
            <a:r>
              <a:rPr lang="en-US" altLang="ko-K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or none</a:t>
            </a:r>
            <a:r>
              <a:rPr lang="ko-KR" alt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으로 </a:t>
            </a:r>
            <a:r>
              <a:rPr lang="ko-KR" alt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일어남</a:t>
            </a:r>
            <a:r>
              <a:rPr lang="en-US" altLang="ko-K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PP</a:t>
            </a:r>
            <a:r>
              <a:rPr lang="ko-KR" alt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가 배수 </a:t>
            </a:r>
            <a:endParaRPr lang="en-US" altLang="ko-KR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E3C296-921D-475A-87C2-82EBF62BE3DD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59494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일반적으로 모</a:t>
            </a:r>
            <a:r>
              <a:rPr lang="en-US" altLang="ko-K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ko-KR" alt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은 예후가 좋고 모</a:t>
            </a:r>
            <a:r>
              <a:rPr lang="en-US" altLang="ko-K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</a:t>
            </a:r>
            <a:r>
              <a:rPr lang="ko-KR" alt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는 </a:t>
            </a:r>
            <a:r>
              <a:rPr lang="ko-KR" altLang="en-US" sz="1200" dirty="0">
                <a:latin typeface="Tahoma" panose="020B0604030504040204" pitchFamily="34" charset="0"/>
                <a:cs typeface="Tahoma" panose="020B0604030504040204" pitchFamily="34" charset="0"/>
              </a:rPr>
              <a:t>고도 방실 차단으로 진행할 수 있다고 이야기 함</a:t>
            </a:r>
            <a:endParaRPr lang="en-US" altLang="ko-KR" sz="12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그러나</a:t>
            </a:r>
            <a:endParaRPr lang="en-US" altLang="ko-KR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모비츠</a:t>
            </a:r>
            <a:r>
              <a:rPr lang="en-US" altLang="ko-K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ko-KR" alt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도 가끔 고도 방실 차단이 나타나고 증상 </a:t>
            </a:r>
            <a:r>
              <a:rPr lang="ko-KR" alt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동반시</a:t>
            </a:r>
            <a:r>
              <a:rPr lang="ko-KR" alt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altLang="ko-K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PPM </a:t>
            </a:r>
            <a:r>
              <a:rPr lang="ko-KR" alt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필요</a:t>
            </a:r>
            <a:endParaRPr lang="en-US" altLang="ko-KR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모비츠</a:t>
            </a:r>
            <a:r>
              <a:rPr lang="en-US" altLang="ko-K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</a:t>
            </a:r>
            <a:r>
              <a:rPr lang="ko-KR" alt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은  </a:t>
            </a:r>
            <a:r>
              <a:rPr lang="en-US" altLang="ko-K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PPM</a:t>
            </a:r>
            <a:r>
              <a:rPr lang="ko-KR" alt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이 필요한 경우가 많지만 증상 없고 </a:t>
            </a:r>
            <a:r>
              <a:rPr lang="en-US" altLang="ko-K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pause </a:t>
            </a:r>
            <a:r>
              <a:rPr lang="ko-KR" alt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길지 않으면 경과 관찰 할 수도 있음 </a:t>
            </a:r>
            <a:endParaRPr lang="en-US" altLang="ko-KR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E3C296-921D-475A-87C2-82EBF62BE3DD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13311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2 to 1</a:t>
            </a:r>
          </a:p>
          <a:p>
            <a:r>
              <a:rPr lang="en-US" altLang="ko-KR" dirty="0"/>
              <a:t>P</a:t>
            </a:r>
            <a:r>
              <a:rPr lang="ko-KR" altLang="en-US" dirty="0"/>
              <a:t>가 하나 걸러 하나씩 전도가 되는 것</a:t>
            </a:r>
            <a:r>
              <a:rPr lang="en-US" altLang="ko-KR" dirty="0"/>
              <a:t>. </a:t>
            </a:r>
            <a:r>
              <a:rPr lang="ko-KR" altLang="en-US" dirty="0"/>
              <a:t>즉 전도 되는 것과 안되는 것이</a:t>
            </a:r>
            <a:r>
              <a:rPr lang="en-US" altLang="ko-KR" dirty="0"/>
              <a:t> </a:t>
            </a:r>
            <a:r>
              <a:rPr lang="ko-KR" altLang="en-US" dirty="0"/>
              <a:t>반반</a:t>
            </a:r>
            <a:endParaRPr lang="en-US" altLang="ko-KR" dirty="0"/>
          </a:p>
          <a:p>
            <a:r>
              <a:rPr lang="ko-KR" altLang="en-US" dirty="0"/>
              <a:t>이렇게 </a:t>
            </a:r>
            <a:r>
              <a:rPr lang="en-US" altLang="ko-KR" dirty="0"/>
              <a:t>2:1 </a:t>
            </a:r>
            <a:r>
              <a:rPr lang="ko-KR" altLang="en-US" dirty="0"/>
              <a:t>로 전도가 되면 </a:t>
            </a:r>
            <a:r>
              <a:rPr lang="en-US" altLang="ko-KR" dirty="0"/>
              <a:t>PR</a:t>
            </a:r>
            <a:r>
              <a:rPr lang="ko-KR" altLang="en-US" dirty="0"/>
              <a:t>변화를 알 수 없기 때문에 </a:t>
            </a:r>
            <a:r>
              <a:rPr lang="ko-KR" altLang="en-US" dirty="0" err="1"/>
              <a:t>모비츠</a:t>
            </a:r>
            <a:r>
              <a:rPr lang="ko-KR" altLang="en-US" dirty="0"/>
              <a:t> 타입 구분이 불가능  </a:t>
            </a:r>
            <a:endParaRPr lang="en-US" altLang="ko-KR" dirty="0"/>
          </a:p>
          <a:p>
            <a:r>
              <a:rPr lang="en-US" altLang="ko-KR" dirty="0"/>
              <a:t>(PR</a:t>
            </a:r>
            <a:r>
              <a:rPr lang="ko-KR" altLang="en-US" dirty="0"/>
              <a:t> 간격 연장 여부는 적어도 </a:t>
            </a:r>
            <a:r>
              <a:rPr lang="en-US" altLang="ko-KR" dirty="0"/>
              <a:t>2</a:t>
            </a:r>
            <a:r>
              <a:rPr lang="ko-KR" altLang="en-US" dirty="0"/>
              <a:t>개 이상은 방실 전도가 연달아 있어서 판단이 가능하므로</a:t>
            </a:r>
            <a:r>
              <a:rPr lang="en-US" altLang="ko-KR" dirty="0"/>
              <a:t>)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E3C296-921D-475A-87C2-82EBF62BE3DD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5099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원인에</a:t>
            </a:r>
            <a:r>
              <a:rPr lang="en-US" altLang="ko-KR" dirty="0"/>
              <a:t> </a:t>
            </a:r>
            <a:r>
              <a:rPr lang="ko-KR" altLang="en-US" dirty="0"/>
              <a:t>따라</a:t>
            </a:r>
            <a:endParaRPr lang="en-US" altLang="ko-KR" dirty="0"/>
          </a:p>
          <a:p>
            <a:pPr marL="171450" indent="-171450">
              <a:buFontTx/>
              <a:buChar char="-"/>
            </a:pPr>
            <a:r>
              <a:rPr lang="en-US" altLang="ko-KR" dirty="0"/>
              <a:t>Extrinsic</a:t>
            </a:r>
            <a:r>
              <a:rPr lang="ko-KR" altLang="en-US" dirty="0"/>
              <a:t> </a:t>
            </a:r>
            <a:r>
              <a:rPr lang="en-US" altLang="ko-KR" dirty="0"/>
              <a:t>dysfunction : </a:t>
            </a:r>
            <a:r>
              <a:rPr lang="ko-KR" altLang="en-US" dirty="0"/>
              <a:t>대부분 가역적 원인</a:t>
            </a:r>
            <a:r>
              <a:rPr lang="en-US" altLang="ko-KR" dirty="0"/>
              <a:t>, PM X</a:t>
            </a:r>
          </a:p>
          <a:p>
            <a:pPr marL="171450" indent="-171450">
              <a:buFontTx/>
              <a:buChar char="-"/>
            </a:pPr>
            <a:r>
              <a:rPr lang="en-US" altLang="ko-KR" dirty="0"/>
              <a:t>Intrinsic dysfunction : </a:t>
            </a:r>
            <a:r>
              <a:rPr lang="ko-KR" altLang="en-US" dirty="0"/>
              <a:t>노화가 </a:t>
            </a:r>
            <a:r>
              <a:rPr lang="en-US" altLang="ko-KR" dirty="0"/>
              <a:t>m/c, </a:t>
            </a:r>
            <a:r>
              <a:rPr lang="ko-KR" altLang="en-US" dirty="0"/>
              <a:t>대부분 비가역적 </a:t>
            </a:r>
            <a:r>
              <a:rPr lang="en-US" altLang="ko-KR" dirty="0"/>
              <a:t>, </a:t>
            </a:r>
            <a:r>
              <a:rPr lang="ko-KR" altLang="en-US" dirty="0"/>
              <a:t>증상 있으면 </a:t>
            </a:r>
            <a:r>
              <a:rPr lang="en-US" altLang="ko-KR" dirty="0"/>
              <a:t>PM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E3C296-921D-475A-87C2-82EBF62BE3DD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58702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그렇지만 차단 부위 감별은 치료 및 예후에 중요하기 때문에 감별을 시도해야 함 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AVN</a:t>
            </a:r>
            <a:r>
              <a:rPr lang="ko-KR" altLang="en-US" dirty="0"/>
              <a:t>는 </a:t>
            </a:r>
            <a:r>
              <a:rPr lang="en-US" altLang="ko-KR" dirty="0"/>
              <a:t>HIS </a:t>
            </a:r>
            <a:r>
              <a:rPr lang="ko-KR" altLang="en-US" dirty="0"/>
              <a:t>보다</a:t>
            </a:r>
            <a:r>
              <a:rPr lang="en-US" altLang="ko-KR" dirty="0"/>
              <a:t> </a:t>
            </a:r>
            <a:r>
              <a:rPr lang="ko-KR" altLang="en-US" dirty="0"/>
              <a:t>위쪽이니까 </a:t>
            </a:r>
            <a:r>
              <a:rPr lang="en-US" altLang="ko-KR" dirty="0"/>
              <a:t>QRS narrow</a:t>
            </a:r>
          </a:p>
          <a:p>
            <a:r>
              <a:rPr lang="en-US" altLang="ko-KR" dirty="0"/>
              <a:t>QRS wide </a:t>
            </a:r>
            <a:r>
              <a:rPr lang="ko-KR" altLang="en-US" dirty="0"/>
              <a:t>하면 </a:t>
            </a:r>
            <a:r>
              <a:rPr lang="en-US" altLang="ko-KR" dirty="0"/>
              <a:t>His</a:t>
            </a:r>
            <a:r>
              <a:rPr lang="ko-KR" altLang="en-US" dirty="0"/>
              <a:t> 아래를 생각해야 함 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운동부하 심전도 </a:t>
            </a:r>
            <a:r>
              <a:rPr lang="ko-KR" altLang="en-US" dirty="0" err="1"/>
              <a:t>했을때</a:t>
            </a:r>
            <a:r>
              <a:rPr lang="ko-KR" altLang="en-US" dirty="0"/>
              <a:t> </a:t>
            </a:r>
            <a:endParaRPr lang="en-US" altLang="ko-KR" dirty="0"/>
          </a:p>
          <a:p>
            <a:r>
              <a:rPr lang="en-US" altLang="ko-KR" dirty="0"/>
              <a:t>-</a:t>
            </a:r>
            <a:r>
              <a:rPr lang="ko-KR" altLang="en-US" dirty="0" err="1"/>
              <a:t>동율동</a:t>
            </a:r>
            <a:r>
              <a:rPr lang="ko-KR" altLang="en-US" dirty="0"/>
              <a:t> 빨라지면서 </a:t>
            </a:r>
            <a:r>
              <a:rPr lang="ko-KR" altLang="en-US" dirty="0" err="1"/>
              <a:t>방실전도</a:t>
            </a:r>
            <a:r>
              <a:rPr lang="ko-KR" altLang="en-US" dirty="0"/>
              <a:t> 개선되면 </a:t>
            </a:r>
            <a:r>
              <a:rPr lang="en-US" altLang="ko-KR" dirty="0"/>
              <a:t>(2:1 -&gt; 1:1 </a:t>
            </a:r>
            <a:r>
              <a:rPr lang="ko-KR" altLang="en-US" dirty="0"/>
              <a:t>로 바뀜</a:t>
            </a:r>
            <a:r>
              <a:rPr lang="en-US" altLang="ko-KR" dirty="0"/>
              <a:t>) : </a:t>
            </a:r>
            <a:r>
              <a:rPr lang="ko-KR" altLang="en-US" dirty="0"/>
              <a:t>차단 부위는 </a:t>
            </a:r>
            <a:r>
              <a:rPr lang="en-US" altLang="ko-KR" dirty="0"/>
              <a:t>AVN</a:t>
            </a:r>
          </a:p>
          <a:p>
            <a:r>
              <a:rPr lang="en-US" altLang="ko-KR" dirty="0"/>
              <a:t>-</a:t>
            </a:r>
            <a:r>
              <a:rPr lang="ko-KR" altLang="en-US" dirty="0" err="1"/>
              <a:t>동율동</a:t>
            </a:r>
            <a:r>
              <a:rPr lang="ko-KR" altLang="en-US" dirty="0"/>
              <a:t> 빨라졌는데 </a:t>
            </a:r>
            <a:r>
              <a:rPr lang="ko-KR" altLang="en-US" dirty="0" err="1"/>
              <a:t>방실전도</a:t>
            </a:r>
            <a:r>
              <a:rPr lang="ko-KR" altLang="en-US" dirty="0"/>
              <a:t> 악화되면 </a:t>
            </a:r>
            <a:r>
              <a:rPr lang="en-US" altLang="ko-KR" dirty="0"/>
              <a:t>(2:1 -&gt; 3:1 </a:t>
            </a:r>
            <a:r>
              <a:rPr lang="ko-KR" altLang="en-US" dirty="0"/>
              <a:t>이상의 고도 방실 차단으로 바뀜</a:t>
            </a:r>
            <a:r>
              <a:rPr lang="en-US" altLang="ko-KR" dirty="0"/>
              <a:t>) : </a:t>
            </a:r>
            <a:r>
              <a:rPr lang="ko-KR" altLang="en-US" dirty="0"/>
              <a:t>차단 부위는 </a:t>
            </a:r>
            <a:r>
              <a:rPr lang="en-US" altLang="ko-KR" dirty="0"/>
              <a:t>His </a:t>
            </a:r>
            <a:r>
              <a:rPr lang="ko-KR" altLang="en-US" dirty="0"/>
              <a:t>이하 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 err="1"/>
              <a:t>Isoprel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en-US" altLang="ko-KR" dirty="0"/>
              <a:t>Atropine</a:t>
            </a:r>
            <a:r>
              <a:rPr lang="ko-KR" altLang="en-US" dirty="0"/>
              <a:t> </a:t>
            </a:r>
            <a:r>
              <a:rPr lang="en-US" altLang="ko-KR" dirty="0"/>
              <a:t>(sympathomimetics) </a:t>
            </a:r>
            <a:r>
              <a:rPr lang="ko-KR" altLang="en-US" dirty="0"/>
              <a:t>은 </a:t>
            </a:r>
            <a:r>
              <a:rPr lang="en-US" altLang="ko-KR" dirty="0"/>
              <a:t>TMT</a:t>
            </a:r>
            <a:r>
              <a:rPr lang="ko-KR" altLang="en-US" dirty="0"/>
              <a:t>랑 같은 원리 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E3C296-921D-475A-87C2-82EBF62BE3DD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10382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RAP</a:t>
            </a:r>
            <a:r>
              <a:rPr lang="ko-KR" altLang="en-US" dirty="0"/>
              <a:t> </a:t>
            </a:r>
            <a:r>
              <a:rPr lang="en-US" altLang="ko-KR" dirty="0"/>
              <a:t>730 -&gt; A,H</a:t>
            </a:r>
            <a:r>
              <a:rPr lang="ko-KR" altLang="en-US" dirty="0"/>
              <a:t>는 기록되는데 </a:t>
            </a:r>
            <a:r>
              <a:rPr lang="en-US" altLang="ko-KR" dirty="0"/>
              <a:t>V</a:t>
            </a:r>
            <a:r>
              <a:rPr lang="ko-KR" altLang="en-US" dirty="0"/>
              <a:t>는 기록되지 않음 </a:t>
            </a:r>
            <a:r>
              <a:rPr lang="en-US" altLang="ko-KR" dirty="0"/>
              <a:t>(=HV</a:t>
            </a:r>
            <a:r>
              <a:rPr lang="ko-KR" altLang="en-US" dirty="0"/>
              <a:t> </a:t>
            </a:r>
            <a:r>
              <a:rPr lang="en-US" altLang="ko-KR" dirty="0"/>
              <a:t>block)</a:t>
            </a:r>
            <a:r>
              <a:rPr lang="ko-KR" altLang="en-US" dirty="0"/>
              <a:t> 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A pacing </a:t>
            </a:r>
            <a:r>
              <a:rPr lang="ko-KR" altLang="en-US" dirty="0"/>
              <a:t>했을 때 </a:t>
            </a:r>
            <a:endParaRPr lang="en-US" altLang="ko-KR" dirty="0"/>
          </a:p>
          <a:p>
            <a:pPr marL="171450" indent="-171450">
              <a:buFontTx/>
              <a:buChar char="-"/>
            </a:pPr>
            <a:r>
              <a:rPr lang="en-US" altLang="ko-KR" dirty="0"/>
              <a:t>A,</a:t>
            </a:r>
            <a:r>
              <a:rPr lang="ko-KR" altLang="en-US" dirty="0"/>
              <a:t> </a:t>
            </a:r>
            <a:r>
              <a:rPr lang="en-US" altLang="ko-KR" dirty="0"/>
              <a:t>H,</a:t>
            </a:r>
            <a:r>
              <a:rPr lang="ko-KR" altLang="en-US" dirty="0"/>
              <a:t> </a:t>
            </a:r>
            <a:r>
              <a:rPr lang="en-US" altLang="ko-KR" dirty="0"/>
              <a:t>V</a:t>
            </a:r>
            <a:r>
              <a:rPr lang="ko-KR" altLang="en-US" dirty="0"/>
              <a:t>가 모두 기록되면 </a:t>
            </a:r>
            <a:r>
              <a:rPr lang="en-US" altLang="ko-KR" dirty="0"/>
              <a:t>AVN</a:t>
            </a:r>
          </a:p>
          <a:p>
            <a:pPr marL="171450" indent="-171450">
              <a:buFontTx/>
              <a:buChar char="-"/>
            </a:pPr>
            <a:r>
              <a:rPr lang="en-US" altLang="ko-KR" dirty="0"/>
              <a:t>A, H</a:t>
            </a:r>
            <a:r>
              <a:rPr lang="ko-KR" altLang="en-US" dirty="0"/>
              <a:t>는 기록되는데 </a:t>
            </a:r>
            <a:r>
              <a:rPr lang="en-US" altLang="ko-KR" dirty="0"/>
              <a:t>V</a:t>
            </a:r>
            <a:r>
              <a:rPr lang="ko-KR" altLang="en-US" dirty="0"/>
              <a:t>가 없으면 차단 부위는 </a:t>
            </a:r>
            <a:r>
              <a:rPr lang="en-US" altLang="ko-KR" dirty="0"/>
              <a:t>His </a:t>
            </a:r>
            <a:r>
              <a:rPr lang="ko-KR" altLang="en-US" dirty="0"/>
              <a:t>이하 </a:t>
            </a:r>
            <a:endParaRPr lang="en-US" altLang="ko-KR" dirty="0"/>
          </a:p>
          <a:p>
            <a:pPr marL="171450" indent="-171450">
              <a:buFontTx/>
              <a:buChar char="-"/>
            </a:pPr>
            <a:endParaRPr lang="en-US" altLang="ko-KR" dirty="0"/>
          </a:p>
          <a:p>
            <a:pPr marL="0" indent="0">
              <a:buFontTx/>
              <a:buNone/>
            </a:pPr>
            <a:r>
              <a:rPr lang="ko-KR" altLang="en-US" dirty="0"/>
              <a:t>여기서는 </a:t>
            </a:r>
            <a:r>
              <a:rPr lang="en-US" altLang="ko-KR" dirty="0"/>
              <a:t>pacing</a:t>
            </a:r>
            <a:r>
              <a:rPr lang="ko-KR" altLang="en-US" dirty="0"/>
              <a:t>을 줬는데 사실 </a:t>
            </a:r>
            <a:r>
              <a:rPr lang="en-US" altLang="ko-KR" dirty="0"/>
              <a:t>pacing</a:t>
            </a:r>
            <a:r>
              <a:rPr lang="ko-KR" altLang="en-US" dirty="0"/>
              <a:t> 없이 </a:t>
            </a:r>
            <a:r>
              <a:rPr lang="ko-KR" altLang="en-US" dirty="0" err="1"/>
              <a:t>카테터</a:t>
            </a:r>
            <a:r>
              <a:rPr lang="ko-KR" altLang="en-US" dirty="0"/>
              <a:t> 만 올려봐도 보이는 소견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E3C296-921D-475A-87C2-82EBF62BE3DD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01230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AV nodal level block</a:t>
            </a:r>
            <a:r>
              <a:rPr lang="ko-KR" altLang="en-US" dirty="0"/>
              <a:t>에서 </a:t>
            </a:r>
            <a:endParaRPr lang="en-US" altLang="ko-KR" dirty="0"/>
          </a:p>
          <a:p>
            <a:r>
              <a:rPr lang="ko-KR" altLang="en-US" dirty="0"/>
              <a:t>증상이 있으면 </a:t>
            </a:r>
            <a:r>
              <a:rPr lang="en-US" altLang="ko-KR" dirty="0"/>
              <a:t>PPM</a:t>
            </a:r>
            <a:r>
              <a:rPr lang="ko-KR" altLang="en-US" dirty="0"/>
              <a:t>고려해 볼 수 있으면 </a:t>
            </a:r>
            <a:endParaRPr lang="en-US" altLang="ko-KR" dirty="0"/>
          </a:p>
          <a:p>
            <a:r>
              <a:rPr lang="ko-KR" altLang="en-US" dirty="0"/>
              <a:t>증상 없으면 </a:t>
            </a:r>
            <a:r>
              <a:rPr lang="en-US" altLang="ko-KR" dirty="0"/>
              <a:t>PPM </a:t>
            </a:r>
            <a:r>
              <a:rPr lang="ko-KR" altLang="en-US" dirty="0"/>
              <a:t>절대 하면 안됨 </a:t>
            </a:r>
            <a:r>
              <a:rPr lang="en-US" altLang="ko-KR" dirty="0"/>
              <a:t>(class III)</a:t>
            </a:r>
          </a:p>
          <a:p>
            <a:endParaRPr lang="en-US" altLang="ko-KR" dirty="0"/>
          </a:p>
          <a:p>
            <a:r>
              <a:rPr lang="en-US" altLang="ko-KR" dirty="0" err="1"/>
              <a:t>Infranodal</a:t>
            </a:r>
            <a:r>
              <a:rPr lang="ko-KR" altLang="en-US" dirty="0"/>
              <a:t>이면 증상 여부와 상관 없이 박동기 적응증인데</a:t>
            </a:r>
            <a:endParaRPr lang="en-US" altLang="ko-KR" dirty="0"/>
          </a:p>
          <a:p>
            <a:r>
              <a:rPr lang="ko-KR" altLang="en-US" dirty="0"/>
              <a:t>여기서 </a:t>
            </a:r>
            <a:r>
              <a:rPr lang="en-US" altLang="ko-KR" dirty="0" err="1"/>
              <a:t>infranodal</a:t>
            </a:r>
            <a:r>
              <a:rPr lang="ko-KR" altLang="en-US" dirty="0"/>
              <a:t>은 </a:t>
            </a:r>
            <a:r>
              <a:rPr lang="en-US" altLang="ko-KR" dirty="0"/>
              <a:t>EPS</a:t>
            </a:r>
            <a:r>
              <a:rPr lang="ko-KR" altLang="en-US" dirty="0"/>
              <a:t>를 통해서 확인 된 것이어야 함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E3C296-921D-475A-87C2-82EBF62BE3DD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47667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3:1, 4:1 </a:t>
            </a:r>
            <a:r>
              <a:rPr lang="ko-KR" altLang="en-US" dirty="0"/>
              <a:t>등 전도되는 것보다 안되는 것이 많은 경우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E3C296-921D-475A-87C2-82EBF62BE3DD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17185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이 경우 </a:t>
            </a:r>
            <a:r>
              <a:rPr lang="en-US" altLang="ko-KR" dirty="0"/>
              <a:t>2’ AVBCL </a:t>
            </a:r>
            <a:r>
              <a:rPr lang="ko-KR" altLang="en-US" dirty="0"/>
              <a:t>이라도</a:t>
            </a:r>
            <a:r>
              <a:rPr lang="en-US" altLang="ko-KR" dirty="0"/>
              <a:t> </a:t>
            </a:r>
            <a:r>
              <a:rPr lang="ko-KR" altLang="en-US" dirty="0"/>
              <a:t>맥박 워낙 느려 임상적으로 </a:t>
            </a:r>
            <a:r>
              <a:rPr lang="en-US" altLang="ko-KR" dirty="0"/>
              <a:t>3’ AVBCL</a:t>
            </a:r>
            <a:r>
              <a:rPr lang="ko-KR" altLang="en-US" dirty="0"/>
              <a:t>이랑 같게 취급 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E3C296-921D-475A-87C2-82EBF62BE3DD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19075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altLang="ko-K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3’AVBCL = complete AVBCL</a:t>
            </a:r>
          </a:p>
          <a:p>
            <a:pPr>
              <a:lnSpc>
                <a:spcPct val="120000"/>
              </a:lnSpc>
            </a:pPr>
            <a:endParaRPr lang="en-US" altLang="ko-KR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E3C296-921D-475A-87C2-82EBF62BE3DD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53816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대부분 </a:t>
            </a:r>
            <a:r>
              <a:rPr lang="en-US" altLang="ko-KR" dirty="0"/>
              <a:t>HR&lt;40</a:t>
            </a:r>
          </a:p>
          <a:p>
            <a:r>
              <a:rPr lang="ko-KR" altLang="en-US" dirty="0"/>
              <a:t>가이드라인에서는 </a:t>
            </a:r>
            <a:r>
              <a:rPr lang="en-US" altLang="ko-KR" dirty="0"/>
              <a:t>class I Ix</a:t>
            </a:r>
            <a:r>
              <a:rPr lang="ko-KR" altLang="en-US" dirty="0"/>
              <a:t>으로 꼭 해주라고 돼 있고 </a:t>
            </a:r>
            <a:endParaRPr lang="en-US" altLang="ko-KR" dirty="0"/>
          </a:p>
          <a:p>
            <a:r>
              <a:rPr lang="ko-KR" altLang="en-US" dirty="0"/>
              <a:t>간혹</a:t>
            </a:r>
            <a:r>
              <a:rPr lang="en-US" altLang="ko-KR" dirty="0"/>
              <a:t> </a:t>
            </a:r>
            <a:r>
              <a:rPr lang="ko-KR" altLang="en-US" dirty="0"/>
              <a:t>선천성 </a:t>
            </a:r>
            <a:r>
              <a:rPr lang="en-US" altLang="ko-KR" dirty="0"/>
              <a:t>3AVBCL</a:t>
            </a:r>
            <a:r>
              <a:rPr lang="ko-KR" altLang="en-US" dirty="0"/>
              <a:t>에서는 </a:t>
            </a:r>
            <a:r>
              <a:rPr lang="en-US" altLang="ko-KR" dirty="0"/>
              <a:t>HR50-60 </a:t>
            </a:r>
            <a:r>
              <a:rPr lang="ko-KR" altLang="en-US" dirty="0"/>
              <a:t>이면 두고 보기도 하는데</a:t>
            </a:r>
            <a:endParaRPr lang="en-US" altLang="ko-KR" dirty="0"/>
          </a:p>
          <a:p>
            <a:r>
              <a:rPr lang="ko-KR" altLang="en-US" dirty="0"/>
              <a:t>대부분 증상이 있고 인공 심박동기가 필요함 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E3C296-921D-475A-87C2-82EBF62BE3DD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49598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abrupt and unexpected change from 1:1 atrioventricular conduction to complete heart block, leading to </a:t>
            </a:r>
            <a:r>
              <a:rPr lang="en-US" altLang="ko-K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syncope 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en-US" altLang="ko-K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potential sudden cardiac death</a:t>
            </a:r>
            <a:endParaRPr lang="en-US" altLang="ko-KR" sz="1200" b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ko-KR" dirty="0"/>
              <a:t>-&gt; PPM ix </a:t>
            </a:r>
          </a:p>
          <a:p>
            <a:endParaRPr lang="en-US" altLang="ko-KR" dirty="0"/>
          </a:p>
          <a:p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1. Paroxysmal AVB in a 49-year-old man with dizziness and a completely normal baseline ECG. </a:t>
            </a:r>
          </a:p>
          <a:p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Heart block is initiated by a conducted atrial premature beat with likely His bundle escape rhythm. </a:t>
            </a:r>
          </a:p>
          <a:p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 prolonged P-P interval after an atrial premature beat compared with preceding sinus P-P interval. </a:t>
            </a:r>
          </a:p>
          <a:p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1:1 AV conduction resumes near the end of the recording.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E3C296-921D-475A-87C2-82EBF62BE3DD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5243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/>
              <a:t>서맥성</a:t>
            </a:r>
            <a:r>
              <a:rPr lang="ko-KR" altLang="en-US" dirty="0"/>
              <a:t> 부정맥이 있다고 해서 모두 박동기 적응증은 아님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증상이 있는지</a:t>
            </a:r>
            <a:r>
              <a:rPr lang="en-US" altLang="ko-KR" dirty="0"/>
              <a:t>, </a:t>
            </a:r>
            <a:r>
              <a:rPr lang="ko-KR" altLang="en-US" dirty="0"/>
              <a:t>증상이 정말 </a:t>
            </a:r>
            <a:r>
              <a:rPr lang="ko-KR" altLang="en-US" dirty="0" err="1"/>
              <a:t>서맥</a:t>
            </a:r>
            <a:r>
              <a:rPr lang="ko-KR" altLang="en-US" dirty="0"/>
              <a:t> 관련 증상이 맞는지 확인을 해야함 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또한 어떤 레벨에서 </a:t>
            </a:r>
            <a:r>
              <a:rPr lang="ko-KR" altLang="en-US" dirty="0" err="1"/>
              <a:t>블락인지</a:t>
            </a:r>
            <a:r>
              <a:rPr lang="ko-KR" altLang="en-US" dirty="0"/>
              <a:t> 확인을 하려는 노력이 필요한데 </a:t>
            </a:r>
            <a:endParaRPr lang="en-US" altLang="ko-KR" dirty="0"/>
          </a:p>
          <a:p>
            <a:r>
              <a:rPr lang="ko-KR" altLang="en-US" dirty="0"/>
              <a:t>특히 </a:t>
            </a:r>
            <a:endParaRPr lang="en-US" altLang="ko-KR" dirty="0"/>
          </a:p>
          <a:p>
            <a:pPr marL="171450" indent="-171450">
              <a:buFontTx/>
              <a:buChar char="-"/>
            </a:pPr>
            <a:r>
              <a:rPr lang="en-US" altLang="ko-KR" dirty="0"/>
              <a:t>2’ AVBCL</a:t>
            </a:r>
            <a:r>
              <a:rPr lang="ko-KR" altLang="en-US" dirty="0"/>
              <a:t> 에서 </a:t>
            </a:r>
            <a:r>
              <a:rPr lang="en-US" altLang="ko-KR" dirty="0"/>
              <a:t>2:1</a:t>
            </a:r>
            <a:r>
              <a:rPr lang="ko-KR" altLang="en-US" dirty="0"/>
              <a:t> </a:t>
            </a:r>
            <a:r>
              <a:rPr lang="en-US" altLang="ko-KR" dirty="0"/>
              <a:t>conduction</a:t>
            </a:r>
            <a:r>
              <a:rPr lang="ko-KR" altLang="en-US" dirty="0"/>
              <a:t> 이거나 </a:t>
            </a:r>
            <a:endParaRPr lang="en-US" altLang="ko-KR" dirty="0"/>
          </a:p>
          <a:p>
            <a:pPr marL="171450" indent="-171450">
              <a:buFontTx/>
              <a:buChar char="-"/>
            </a:pPr>
            <a:r>
              <a:rPr lang="en-US" altLang="ko-KR" dirty="0"/>
              <a:t>3’ AVBCL</a:t>
            </a:r>
            <a:r>
              <a:rPr lang="ko-KR" altLang="en-US" dirty="0"/>
              <a:t>에서 </a:t>
            </a:r>
            <a:r>
              <a:rPr lang="en-US" altLang="ko-KR" dirty="0"/>
              <a:t>block site</a:t>
            </a:r>
            <a:r>
              <a:rPr lang="ko-KR" altLang="en-US" dirty="0"/>
              <a:t>를 감별하는 것은</a:t>
            </a:r>
            <a:endParaRPr lang="en-US" altLang="ko-KR" dirty="0"/>
          </a:p>
          <a:p>
            <a:pPr marL="0" indent="0">
              <a:buFontTx/>
              <a:buNone/>
            </a:pPr>
            <a:r>
              <a:rPr lang="ko-KR" altLang="en-US" dirty="0"/>
              <a:t>현재의 치료 뿐만이 아니라 예후에도 중요하기 때문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17921-2A47-4B2F-A88C-040CD5F56CA2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8430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Extrinsic/ intrinsic </a:t>
            </a:r>
            <a:r>
              <a:rPr lang="ko-KR" altLang="en-US" dirty="0"/>
              <a:t>의 감별은 </a:t>
            </a:r>
            <a:r>
              <a:rPr lang="en-US" altLang="ko-KR" dirty="0"/>
              <a:t>EPS</a:t>
            </a:r>
            <a:r>
              <a:rPr lang="ko-KR" altLang="en-US" dirty="0"/>
              <a:t>를 통해서 이루어짐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1. SA</a:t>
            </a:r>
            <a:r>
              <a:rPr lang="ko-KR" altLang="en-US" dirty="0"/>
              <a:t> </a:t>
            </a:r>
            <a:r>
              <a:rPr lang="en-US" altLang="ko-KR" dirty="0"/>
              <a:t>node</a:t>
            </a:r>
            <a:r>
              <a:rPr lang="ko-KR" altLang="en-US" dirty="0"/>
              <a:t> </a:t>
            </a:r>
            <a:r>
              <a:rPr lang="en-US" altLang="ko-KR" dirty="0"/>
              <a:t>recovery</a:t>
            </a:r>
            <a:r>
              <a:rPr lang="ko-KR" altLang="en-US" dirty="0"/>
              <a:t> </a:t>
            </a:r>
            <a:r>
              <a:rPr lang="en-US" altLang="ko-KR" dirty="0"/>
              <a:t>time</a:t>
            </a:r>
            <a:r>
              <a:rPr lang="ko-KR" altLang="en-US" dirty="0"/>
              <a:t> </a:t>
            </a:r>
            <a:r>
              <a:rPr lang="en-US" altLang="ko-KR" dirty="0"/>
              <a:t>(SNRT)</a:t>
            </a:r>
            <a:r>
              <a:rPr lang="ko-KR" altLang="en-US" dirty="0"/>
              <a:t> </a:t>
            </a:r>
            <a:r>
              <a:rPr lang="en-US" altLang="ko-KR" dirty="0"/>
              <a:t>; sinus nodal automaticity</a:t>
            </a:r>
            <a:r>
              <a:rPr lang="ko-KR" altLang="en-US" dirty="0"/>
              <a:t>를 평가하는 가장 유용한 방법 </a:t>
            </a:r>
            <a:r>
              <a:rPr lang="en-US" altLang="ko-KR" dirty="0"/>
              <a:t> </a:t>
            </a:r>
          </a:p>
          <a:p>
            <a:pPr marL="0" indent="0">
              <a:buNone/>
            </a:pPr>
            <a:r>
              <a:rPr lang="en-US" altLang="ko-KR" dirty="0"/>
              <a:t>   30</a:t>
            </a:r>
            <a:r>
              <a:rPr lang="ko-KR" altLang="en-US" dirty="0"/>
              <a:t>초 정도 </a:t>
            </a:r>
            <a:r>
              <a:rPr lang="en-US" altLang="ko-KR" dirty="0"/>
              <a:t>RAP</a:t>
            </a:r>
            <a:r>
              <a:rPr lang="ko-KR" altLang="en-US" dirty="0"/>
              <a:t>를 해서 동결절을 억제 </a:t>
            </a:r>
            <a:r>
              <a:rPr lang="en-US" altLang="ko-KR" dirty="0"/>
              <a:t>(</a:t>
            </a:r>
            <a:r>
              <a:rPr lang="ko-KR" altLang="en-US" dirty="0"/>
              <a:t>자기보다 빠른 전기 자극이 오니까 일을 안함</a:t>
            </a:r>
            <a:r>
              <a:rPr lang="en-US" altLang="ko-KR" dirty="0"/>
              <a:t>)</a:t>
            </a:r>
          </a:p>
          <a:p>
            <a:pPr marL="0" indent="0">
              <a:buNone/>
            </a:pPr>
            <a:r>
              <a:rPr lang="en-US" altLang="ko-KR" dirty="0"/>
              <a:t>   </a:t>
            </a:r>
            <a:r>
              <a:rPr lang="ko-KR" altLang="en-US" dirty="0" err="1"/>
              <a:t>동결절</a:t>
            </a:r>
            <a:r>
              <a:rPr lang="ko-KR" altLang="en-US" dirty="0"/>
              <a:t> 기능이 정상이면 빨리 정신 차리고 전기를 만들어 내는데 정상이 아니면 한참 있다가 </a:t>
            </a:r>
            <a:r>
              <a:rPr lang="ko-KR" altLang="en-US" dirty="0" err="1"/>
              <a:t>만들어냄</a:t>
            </a:r>
            <a:r>
              <a:rPr lang="ko-KR" altLang="en-US" dirty="0"/>
              <a:t> 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  </a:t>
            </a:r>
            <a:r>
              <a:rPr lang="ko-KR" altLang="en-US" dirty="0"/>
              <a:t>마지막으로 심방을 자극한 순간부터 자기 </a:t>
            </a:r>
            <a:r>
              <a:rPr lang="ko-KR" altLang="en-US" dirty="0" err="1"/>
              <a:t>동결절</a:t>
            </a:r>
            <a:r>
              <a:rPr lang="ko-KR" altLang="en-US" dirty="0"/>
              <a:t> 맥박이 나올 때까지의 시간을 </a:t>
            </a:r>
            <a:r>
              <a:rPr lang="en-US" altLang="ko-KR" dirty="0"/>
              <a:t>SNRT</a:t>
            </a:r>
            <a:r>
              <a:rPr lang="ko-KR" altLang="en-US" dirty="0"/>
              <a:t>라고 함 </a:t>
            </a:r>
            <a:r>
              <a:rPr lang="en-US" altLang="ko-KR" dirty="0"/>
              <a:t> </a:t>
            </a:r>
          </a:p>
          <a:p>
            <a:pPr marL="0" indent="0">
              <a:buNone/>
            </a:pPr>
            <a:r>
              <a:rPr lang="en-US" altLang="ko-KR" dirty="0"/>
              <a:t>    </a:t>
            </a:r>
            <a:r>
              <a:rPr lang="ko-KR" altLang="en-US" dirty="0"/>
              <a:t>ⓝ ≤ </a:t>
            </a:r>
            <a:r>
              <a:rPr lang="en-US" altLang="ko-KR" dirty="0"/>
              <a:t>1500ms (corrected SNRT ≤ 550ms) , SNRT</a:t>
            </a:r>
            <a:r>
              <a:rPr lang="ko-KR" altLang="en-US" dirty="0"/>
              <a:t> </a:t>
            </a:r>
            <a:r>
              <a:rPr lang="en-US" altLang="ko-KR" dirty="0"/>
              <a:t>1500</a:t>
            </a:r>
            <a:r>
              <a:rPr lang="ko-KR" altLang="en-US" dirty="0"/>
              <a:t> 이상</a:t>
            </a:r>
            <a:r>
              <a:rPr lang="en-US" altLang="ko-KR" dirty="0"/>
              <a:t>, </a:t>
            </a:r>
            <a:r>
              <a:rPr lang="en-US" altLang="ko-KR" dirty="0" err="1"/>
              <a:t>cSNRT</a:t>
            </a:r>
            <a:r>
              <a:rPr lang="en-US" altLang="ko-KR" dirty="0"/>
              <a:t> 450-550 </a:t>
            </a:r>
            <a:r>
              <a:rPr lang="ko-KR" altLang="en-US" dirty="0"/>
              <a:t>이상이면 비정상으로 간주 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     ** </a:t>
            </a:r>
            <a:r>
              <a:rPr lang="en-US" altLang="ko-KR" dirty="0" err="1"/>
              <a:t>cSNRT</a:t>
            </a:r>
            <a:r>
              <a:rPr lang="en-US" altLang="ko-KR" dirty="0"/>
              <a:t> = SNRT-sinus cycle length ; SNRT</a:t>
            </a:r>
            <a:r>
              <a:rPr lang="ko-KR" altLang="en-US" dirty="0"/>
              <a:t>에서</a:t>
            </a:r>
            <a:r>
              <a:rPr lang="en-US" altLang="ko-KR" dirty="0"/>
              <a:t> </a:t>
            </a:r>
            <a:r>
              <a:rPr lang="ko-KR" altLang="en-US" dirty="0"/>
              <a:t>자극 직전의 </a:t>
            </a:r>
            <a:r>
              <a:rPr lang="en-US" altLang="ko-KR" dirty="0"/>
              <a:t>HR </a:t>
            </a:r>
            <a:r>
              <a:rPr lang="ko-KR" altLang="en-US" dirty="0"/>
              <a:t>를 감안한 것 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Limitation of SNRT ; pacing effect </a:t>
            </a:r>
            <a:r>
              <a:rPr lang="ko-KR" altLang="en-US" dirty="0"/>
              <a:t>로 </a:t>
            </a:r>
            <a:r>
              <a:rPr lang="en-US" altLang="ko-KR" dirty="0"/>
              <a:t>autonomic tone </a:t>
            </a:r>
            <a:r>
              <a:rPr lang="ko-KR" altLang="en-US" dirty="0"/>
              <a:t>이 바뀔 수 있음 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SNRT</a:t>
            </a:r>
            <a:r>
              <a:rPr lang="ko-KR" altLang="en-US" dirty="0"/>
              <a:t>나 </a:t>
            </a:r>
            <a:r>
              <a:rPr lang="en-US" altLang="ko-KR" dirty="0" err="1"/>
              <a:t>cSNRT</a:t>
            </a:r>
            <a:r>
              <a:rPr lang="ko-KR" altLang="en-US" dirty="0"/>
              <a:t>가 </a:t>
            </a:r>
            <a:r>
              <a:rPr lang="en-US" altLang="ko-KR" dirty="0"/>
              <a:t>SSS </a:t>
            </a:r>
            <a:r>
              <a:rPr lang="ko-KR" altLang="en-US" dirty="0"/>
              <a:t>의 </a:t>
            </a:r>
            <a:r>
              <a:rPr lang="en-US" altLang="ko-KR" dirty="0"/>
              <a:t>50</a:t>
            </a:r>
            <a:r>
              <a:rPr lang="ko-KR" altLang="en-US" dirty="0"/>
              <a:t>퍼센트 까지도 </a:t>
            </a:r>
            <a:r>
              <a:rPr lang="ko-KR" altLang="en-US" dirty="0" err="1"/>
              <a:t>노말이라는</a:t>
            </a:r>
            <a:r>
              <a:rPr lang="ko-KR" altLang="en-US" dirty="0"/>
              <a:t> 연구도 있었음 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E3C296-921D-475A-87C2-82EBF62BE3DD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8304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/>
              <a:t>2. Sinoatrial conduction time (SACT) ; SA node -&gt; RA conduction time </a:t>
            </a:r>
            <a:r>
              <a:rPr lang="ko-KR" altLang="en-US" b="1" dirty="0"/>
              <a:t>ⓝ </a:t>
            </a:r>
            <a:r>
              <a:rPr lang="en-US" altLang="ko-KR" b="1" dirty="0"/>
              <a:t>40-150ms </a:t>
            </a:r>
          </a:p>
          <a:p>
            <a:pPr marL="0" indent="0">
              <a:buNone/>
            </a:pPr>
            <a:r>
              <a:rPr lang="en-US" altLang="ko-KR" dirty="0"/>
              <a:t>    indirect (</a:t>
            </a:r>
            <a:r>
              <a:rPr lang="en-US" altLang="ko-KR" dirty="0" err="1"/>
              <a:t>strauss</a:t>
            </a:r>
            <a:r>
              <a:rPr lang="en-US" altLang="ko-KR" dirty="0"/>
              <a:t> method, Narula</a:t>
            </a:r>
            <a:r>
              <a:rPr lang="ko-KR" altLang="en-US" dirty="0"/>
              <a:t> </a:t>
            </a:r>
            <a:r>
              <a:rPr lang="en-US" altLang="ko-KR" dirty="0"/>
              <a:t>method)/ direct </a:t>
            </a:r>
            <a:r>
              <a:rPr lang="ko-KR" altLang="en-US" dirty="0"/>
              <a:t>두가지 측정법</a:t>
            </a:r>
            <a:r>
              <a:rPr lang="en-US" altLang="ko-KR" dirty="0"/>
              <a:t>, </a:t>
            </a:r>
            <a:r>
              <a:rPr lang="ko-KR" altLang="en-US" dirty="0"/>
              <a:t>보통 </a:t>
            </a:r>
            <a:r>
              <a:rPr lang="en-US" altLang="ko-KR" dirty="0"/>
              <a:t>indirect</a:t>
            </a:r>
            <a:r>
              <a:rPr lang="ko-KR" altLang="en-US" dirty="0"/>
              <a:t>를 씀  </a:t>
            </a: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그림은 </a:t>
            </a:r>
            <a:r>
              <a:rPr lang="en-US" altLang="ko-KR" dirty="0"/>
              <a:t>indirect </a:t>
            </a:r>
            <a:r>
              <a:rPr lang="ko-KR" altLang="en-US" dirty="0"/>
              <a:t>중에서도 </a:t>
            </a:r>
            <a:r>
              <a:rPr lang="en-US" altLang="ko-KR" dirty="0" err="1"/>
              <a:t>strauss</a:t>
            </a:r>
            <a:r>
              <a:rPr lang="en-US" altLang="ko-KR" dirty="0"/>
              <a:t> method; SAEST </a:t>
            </a:r>
            <a:r>
              <a:rPr lang="ko-KR" altLang="en-US" dirty="0"/>
              <a:t>을 줘서 계산하는 방법  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A1-A1 interval</a:t>
            </a:r>
            <a:r>
              <a:rPr lang="ko-KR" altLang="en-US" dirty="0"/>
              <a:t> </a:t>
            </a:r>
            <a:r>
              <a:rPr lang="en-US" altLang="ko-KR" dirty="0"/>
              <a:t>:</a:t>
            </a:r>
            <a:r>
              <a:rPr lang="ko-KR" altLang="en-US" dirty="0"/>
              <a:t> </a:t>
            </a:r>
            <a:r>
              <a:rPr lang="en-US" altLang="ko-KR" dirty="0"/>
              <a:t>sinus impulse</a:t>
            </a:r>
            <a:r>
              <a:rPr lang="ko-KR" altLang="en-US" dirty="0"/>
              <a:t>를</a:t>
            </a:r>
            <a:r>
              <a:rPr lang="en-US" altLang="ko-KR" dirty="0"/>
              <a:t> </a:t>
            </a:r>
            <a:r>
              <a:rPr lang="ko-KR" altLang="en-US" dirty="0"/>
              <a:t>만드는데 필요한 시간</a:t>
            </a:r>
            <a:r>
              <a:rPr lang="en-US" altLang="ko-KR" dirty="0"/>
              <a:t>. Conduction time</a:t>
            </a:r>
            <a:r>
              <a:rPr lang="ko-KR" altLang="en-US" dirty="0"/>
              <a:t>은 </a:t>
            </a:r>
            <a:r>
              <a:rPr lang="en-US" altLang="ko-KR" dirty="0"/>
              <a:t>A1-A1</a:t>
            </a:r>
            <a:r>
              <a:rPr lang="ko-KR" altLang="en-US" dirty="0"/>
              <a:t>에 영향 없음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A2-A3 interval : SN automaticity</a:t>
            </a:r>
            <a:r>
              <a:rPr lang="ko-KR" altLang="en-US" dirty="0"/>
              <a:t>를 반영 </a:t>
            </a:r>
            <a:r>
              <a:rPr lang="en-US" altLang="ko-KR" dirty="0"/>
              <a:t>(A2</a:t>
            </a:r>
            <a:r>
              <a:rPr lang="ko-KR" altLang="en-US" dirty="0"/>
              <a:t>가</a:t>
            </a:r>
            <a:r>
              <a:rPr lang="en-US" altLang="ko-KR" dirty="0"/>
              <a:t> SN</a:t>
            </a:r>
            <a:r>
              <a:rPr lang="ko-KR" altLang="en-US" dirty="0"/>
              <a:t>를 리셋 시키고 그 다음 만들어지는 </a:t>
            </a:r>
            <a:r>
              <a:rPr lang="en-US" altLang="ko-KR" dirty="0"/>
              <a:t>sinus beat</a:t>
            </a:r>
            <a:r>
              <a:rPr lang="ko-KR" altLang="en-US" dirty="0"/>
              <a:t>까지 시간이니까</a:t>
            </a:r>
            <a:r>
              <a:rPr lang="en-US" altLang="ko-KR" dirty="0"/>
              <a:t>)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E3C296-921D-475A-87C2-82EBF62BE3DD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3355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Sinus bradycardia </a:t>
            </a:r>
            <a:r>
              <a:rPr lang="ko-KR" altLang="en-US" dirty="0"/>
              <a:t>는 전기가 만들어지고 전달도 되는데 느리게 되는 상황</a:t>
            </a:r>
            <a:endParaRPr lang="en-US" altLang="ko-KR" dirty="0"/>
          </a:p>
          <a:p>
            <a:r>
              <a:rPr lang="en-US" altLang="ko-KR" dirty="0"/>
              <a:t>Sinus block</a:t>
            </a:r>
            <a:r>
              <a:rPr lang="ko-KR" altLang="en-US" dirty="0"/>
              <a:t>은 전기는 만들어 지는데 전달이 안되는 상황</a:t>
            </a:r>
            <a:endParaRPr lang="en-US" altLang="ko-KR" dirty="0"/>
          </a:p>
          <a:p>
            <a:r>
              <a:rPr lang="en-US" altLang="ko-KR" dirty="0"/>
              <a:t>Sinus pause</a:t>
            </a:r>
            <a:r>
              <a:rPr lang="ko-KR" altLang="en-US" dirty="0"/>
              <a:t>는 전기가 만들어 지지도 않는 상황 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E3C296-921D-475A-87C2-82EBF62BE3DD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890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Sinus bradycardia </a:t>
            </a:r>
            <a:r>
              <a:rPr lang="ko-KR" altLang="en-US" dirty="0"/>
              <a:t>는 전기가 만들어지고 전달도 되는데 느리게 되는 상황</a:t>
            </a:r>
            <a:endParaRPr lang="en-US" altLang="ko-KR" dirty="0"/>
          </a:p>
          <a:p>
            <a:r>
              <a:rPr lang="en-US" altLang="ko-KR" dirty="0"/>
              <a:t>Sinus block</a:t>
            </a:r>
            <a:r>
              <a:rPr lang="ko-KR" altLang="en-US" dirty="0"/>
              <a:t>은 전기는 만들어 지는데 전달이 안되는 상황</a:t>
            </a:r>
            <a:endParaRPr lang="en-US" altLang="ko-KR" dirty="0"/>
          </a:p>
          <a:p>
            <a:r>
              <a:rPr lang="en-US" altLang="ko-KR" dirty="0"/>
              <a:t>Sinus pause</a:t>
            </a:r>
            <a:r>
              <a:rPr lang="ko-KR" altLang="en-US" dirty="0"/>
              <a:t>는 전기가 만들어 지지도 않는 상황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E3C296-921D-475A-87C2-82EBF62BE3DD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7106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altLang="ko-KR" sz="1200" b="1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</a:t>
            </a:r>
            <a:r>
              <a:rPr lang="en-US" altLang="ko-KR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degree SA exit block</a:t>
            </a:r>
          </a:p>
          <a:p>
            <a:pPr marL="0" indent="0">
              <a:buNone/>
            </a:pPr>
            <a:r>
              <a:rPr lang="en-US" altLang="ko-K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- </a:t>
            </a:r>
            <a:r>
              <a:rPr lang="ko-KR" alt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동결절의</a:t>
            </a:r>
            <a:r>
              <a:rPr lang="en-US" altLang="ko-K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o-KR" alt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자극이 심방으로 전도가 지연되는 것</a:t>
            </a:r>
            <a:endParaRPr lang="en-US" altLang="ko-KR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altLang="ko-K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- </a:t>
            </a:r>
            <a:r>
              <a:rPr lang="ko-KR" alt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동결절의 자극이 심전도상 나타나지 않으므로 심전도로</a:t>
            </a:r>
            <a:r>
              <a:rPr lang="en-US" altLang="ko-K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o-KR" alt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진단할 수 없음</a:t>
            </a:r>
            <a:endParaRPr lang="en-US" altLang="ko-KR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altLang="ko-KR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ko-KR" sz="1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Sinoatrial exit block-2</a:t>
            </a:r>
            <a:r>
              <a:rPr lang="en-US" altLang="ko-KR" sz="1200" b="1" baseline="300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nd</a:t>
            </a:r>
            <a:r>
              <a:rPr lang="en-US" altLang="ko-KR" sz="1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degree type 1</a:t>
            </a:r>
          </a:p>
          <a:p>
            <a:r>
              <a:rPr lang="en-US" altLang="ko-KR" sz="1200" dirty="0">
                <a:latin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ko-KR" altLang="en-US" sz="1200" dirty="0" err="1">
                <a:latin typeface="Tahoma" panose="020B0604030504040204" pitchFamily="34" charset="0"/>
                <a:cs typeface="Tahoma" panose="020B0604030504040204" pitchFamily="34" charset="0"/>
              </a:rPr>
              <a:t>동결절</a:t>
            </a:r>
            <a:r>
              <a:rPr lang="ko-KR" altLang="en-US" sz="1200" dirty="0">
                <a:latin typeface="Tahoma" panose="020B0604030504040204" pitchFamily="34" charset="0"/>
                <a:cs typeface="Tahoma" panose="020B0604030504040204" pitchFamily="34" charset="0"/>
              </a:rPr>
              <a:t> 자극의 심방 전도가 점점 더 지연되다가 차단</a:t>
            </a:r>
            <a:endParaRPr lang="en-US" altLang="ko-KR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ko-KR" sz="1200" dirty="0">
                <a:latin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ko-KR" altLang="en-US" sz="1200" dirty="0">
                <a:latin typeface="Tahoma" panose="020B0604030504040204" pitchFamily="34" charset="0"/>
                <a:cs typeface="Tahoma" panose="020B0604030504040204" pitchFamily="34" charset="0"/>
              </a:rPr>
              <a:t>심방으로의 전도는 점점 지연되나 지연되는 정도는 점점 작아진다</a:t>
            </a:r>
            <a:endParaRPr lang="en-US" altLang="ko-KR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ko-KR" sz="1200" dirty="0">
                <a:latin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ko-KR" altLang="en-US" sz="1200" dirty="0">
                <a:latin typeface="Tahoma" panose="020B0604030504040204" pitchFamily="34" charset="0"/>
                <a:cs typeface="Tahoma" panose="020B0604030504040204" pitchFamily="34" charset="0"/>
              </a:rPr>
              <a:t>심전도상 </a:t>
            </a:r>
            <a:r>
              <a:rPr lang="en-US" altLang="ko-K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 </a:t>
            </a:r>
            <a:r>
              <a:rPr lang="ko-KR" altLang="en-US" sz="1200" dirty="0">
                <a:latin typeface="Tahoma" panose="020B0604030504040204" pitchFamily="34" charset="0"/>
                <a:cs typeface="Tahoma" panose="020B0604030504040204" pitchFamily="34" charset="0"/>
              </a:rPr>
              <a:t>간격 또는 </a:t>
            </a:r>
            <a:r>
              <a:rPr lang="en-US" altLang="ko-K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RR </a:t>
            </a:r>
            <a:r>
              <a:rPr lang="ko-KR" altLang="en-US" sz="1200" dirty="0">
                <a:latin typeface="Tahoma" panose="020B0604030504040204" pitchFamily="34" charset="0"/>
                <a:cs typeface="Tahoma" panose="020B0604030504040204" pitchFamily="34" charset="0"/>
              </a:rPr>
              <a:t>간격은 점점 </a:t>
            </a:r>
            <a:r>
              <a:rPr lang="ko-KR" altLang="en-US" sz="1200" dirty="0" err="1">
                <a:latin typeface="Tahoma" panose="020B0604030504040204" pitchFamily="34" charset="0"/>
                <a:cs typeface="Tahoma" panose="020B0604030504040204" pitchFamily="34" charset="0"/>
              </a:rPr>
              <a:t>좁아짐</a:t>
            </a:r>
            <a:endParaRPr lang="en-US" altLang="ko-KR" sz="12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endParaRPr lang="ko-KR" altLang="en-US" sz="12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ko-KR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Sinoatrial exit block-2</a:t>
            </a:r>
            <a:r>
              <a:rPr lang="en-US" altLang="ko-KR" sz="1200" b="1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nd</a:t>
            </a:r>
            <a:r>
              <a:rPr lang="en-US" altLang="ko-KR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degree type II</a:t>
            </a:r>
          </a:p>
          <a:p>
            <a:r>
              <a:rPr lang="en-US" altLang="ko-K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ko-KR" alt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동결절의 자극이 심방으로의 전도지연 없이 차단</a:t>
            </a:r>
            <a:endParaRPr lang="en-US" altLang="ko-KR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ko-K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ko-KR" alt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동정지</a:t>
            </a:r>
            <a:r>
              <a:rPr lang="ko-KR" alt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간격은 정상 </a:t>
            </a:r>
            <a:r>
              <a:rPr lang="en-US" altLang="ko-K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 </a:t>
            </a:r>
            <a:r>
              <a:rPr lang="ko-KR" alt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간격의 배수</a:t>
            </a:r>
            <a:endParaRPr lang="en-US" altLang="ko-KR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Sinoatrial exit block-3</a:t>
            </a:r>
            <a:r>
              <a:rPr lang="en-US" altLang="ko-KR" sz="1200" b="1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rd</a:t>
            </a:r>
            <a:endParaRPr lang="en-US" altLang="ko-KR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very similar to a sinus arrest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* third degree SA block : a failure to conduct impulses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* sinus arrest : a failure to form impulses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E3C296-921D-475A-87C2-82EBF62BE3DD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3519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Sinus pause</a:t>
            </a:r>
            <a:r>
              <a:rPr lang="en-US" altLang="ko-KR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ko-KR" sz="12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not a multiple of the PP interval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Sinus arrest</a:t>
            </a:r>
            <a:r>
              <a:rPr lang="en-US" altLang="ko-KR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ko-KR" sz="12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longer than a sinus pause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E3C296-921D-475A-87C2-82EBF62BE3DD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70371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SSS </a:t>
            </a:r>
            <a:r>
              <a:rPr lang="en-US" altLang="ko-KR" dirty="0" err="1"/>
              <a:t>typeI</a:t>
            </a:r>
            <a:r>
              <a:rPr lang="en-US" altLang="ko-KR" dirty="0"/>
              <a:t> : sinus bradycardia </a:t>
            </a:r>
          </a:p>
          <a:p>
            <a:r>
              <a:rPr lang="en-US" altLang="ko-KR" dirty="0"/>
              <a:t>      </a:t>
            </a:r>
            <a:r>
              <a:rPr lang="en-US" altLang="ko-KR" dirty="0" err="1"/>
              <a:t>typeII</a:t>
            </a:r>
            <a:r>
              <a:rPr lang="en-US" altLang="ko-KR" dirty="0"/>
              <a:t> : SABLC, sinus pause</a:t>
            </a:r>
          </a:p>
          <a:p>
            <a:r>
              <a:rPr lang="en-US" altLang="ko-KR" dirty="0"/>
              <a:t>      </a:t>
            </a:r>
            <a:r>
              <a:rPr lang="en-US" altLang="ko-KR" dirty="0" err="1"/>
              <a:t>typeIII</a:t>
            </a:r>
            <a:r>
              <a:rPr lang="en-US" altLang="ko-KR" dirty="0"/>
              <a:t> : tachy-brady syndrome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E3C296-921D-475A-87C2-82EBF62BE3DD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3023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06E9B3E-72BA-4B3D-B38C-AB4F1852E8CC}" type="datetimeFigureOut">
              <a:rPr lang="ko-KR" altLang="en-US" smtClean="0"/>
              <a:t>2022-10-21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9B14318-634A-4B3D-8285-267FAB1281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970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06E9B3E-72BA-4B3D-B38C-AB4F1852E8CC}" type="datetimeFigureOut">
              <a:rPr lang="ko-KR" altLang="en-US" smtClean="0"/>
              <a:t>2022-10-21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9B14318-634A-4B3D-8285-267FAB1281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0257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06E9B3E-72BA-4B3D-B38C-AB4F1852E8CC}" type="datetimeFigureOut">
              <a:rPr lang="ko-KR" altLang="en-US" smtClean="0"/>
              <a:t>2022-10-21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9B14318-634A-4B3D-8285-267FAB1281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1547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06E9B3E-72BA-4B3D-B38C-AB4F1852E8CC}" type="datetimeFigureOut">
              <a:rPr lang="ko-KR" altLang="en-US" smtClean="0"/>
              <a:t>2022-10-21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9B14318-634A-4B3D-8285-267FAB1281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4165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06E9B3E-72BA-4B3D-B38C-AB4F1852E8CC}" type="datetimeFigureOut">
              <a:rPr lang="ko-KR" altLang="en-US" smtClean="0"/>
              <a:t>2022-10-21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9B14318-634A-4B3D-8285-267FAB1281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8890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06E9B3E-72BA-4B3D-B38C-AB4F1852E8CC}" type="datetimeFigureOut">
              <a:rPr lang="ko-KR" altLang="en-US" smtClean="0"/>
              <a:t>2022-10-21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9B14318-634A-4B3D-8285-267FAB1281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5717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06E9B3E-72BA-4B3D-B38C-AB4F1852E8CC}" type="datetimeFigureOut">
              <a:rPr lang="ko-KR" altLang="en-US" smtClean="0"/>
              <a:t>2022-10-21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9B14318-634A-4B3D-8285-267FAB1281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2446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06E9B3E-72BA-4B3D-B38C-AB4F1852E8CC}" type="datetimeFigureOut">
              <a:rPr lang="ko-KR" altLang="en-US" smtClean="0"/>
              <a:t>2022-10-21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9B14318-634A-4B3D-8285-267FAB1281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9678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06E9B3E-72BA-4B3D-B38C-AB4F1852E8CC}" type="datetimeFigureOut">
              <a:rPr lang="ko-KR" altLang="en-US" smtClean="0"/>
              <a:t>2022-10-21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9B14318-634A-4B3D-8285-267FAB1281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6444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06E9B3E-72BA-4B3D-B38C-AB4F1852E8CC}" type="datetimeFigureOut">
              <a:rPr lang="ko-KR" altLang="en-US" smtClean="0"/>
              <a:t>2022-10-21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9B14318-634A-4B3D-8285-267FAB1281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3197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06E9B3E-72BA-4B3D-B38C-AB4F1852E8CC}" type="datetimeFigureOut">
              <a:rPr lang="ko-KR" altLang="en-US" smtClean="0"/>
              <a:t>2022-10-21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9B14318-634A-4B3D-8285-267FAB1281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6888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  <a:endParaRPr 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6C9422AC-A85C-4ADF-876F-EE02063943C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69997"/>
            <a:ext cx="9144000" cy="38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152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3A10749E-D2D0-4E01-BC71-1E53CE1EEB61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906463"/>
            <a:ext cx="9144000" cy="2514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altLang="ko-KR" sz="5200" b="1" dirty="0">
                <a:latin typeface="Calibri" panose="020F0502020204030204" pitchFamily="34" charset="0"/>
              </a:rPr>
              <a:t>Bradycardia</a:t>
            </a:r>
            <a:endParaRPr lang="ko-KR" altLang="en-US" sz="4800" b="1" i="1" dirty="0">
              <a:solidFill>
                <a:schemeClr val="accent4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14DE73FC-7465-4212-B623-DCBC3AE9BE1E}"/>
              </a:ext>
            </a:extLst>
          </p:cNvPr>
          <p:cNvSpPr/>
          <p:nvPr/>
        </p:nvSpPr>
        <p:spPr>
          <a:xfrm>
            <a:off x="1" y="15875"/>
            <a:ext cx="3584028" cy="890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ko-KR" sz="2000" b="1" dirty="0">
                <a:solidFill>
                  <a:srgbClr val="C00000"/>
                </a:solidFill>
                <a:latin typeface="Calibri" panose="020F0502020204030204" pitchFamily="34" charset="0"/>
                <a:ea typeface="Arial Unicode MS" panose="020B0604020202020204" pitchFamily="50" charset="-127"/>
                <a:cs typeface="Calibri" panose="020F0502020204030204" pitchFamily="34" charset="0"/>
              </a:rPr>
              <a:t>Korean Heart Rhythm Society</a:t>
            </a:r>
          </a:p>
          <a:p>
            <a:pPr>
              <a:defRPr/>
            </a:pPr>
            <a:r>
              <a:rPr lang="en-US" altLang="ko-KR" sz="2000" b="1" i="1" dirty="0">
                <a:solidFill>
                  <a:schemeClr val="tx1"/>
                </a:solidFill>
                <a:latin typeface="Calibri" panose="020F0502020204030204" pitchFamily="34" charset="0"/>
                <a:ea typeface="Arial Unicode MS" panose="020B0604020202020204" pitchFamily="50" charset="-127"/>
                <a:cs typeface="Calibri" panose="020F0502020204030204" pitchFamily="34" charset="0"/>
              </a:rPr>
              <a:t>Oct. 21, 2022</a:t>
            </a:r>
            <a:endParaRPr lang="ko-KR" altLang="en-US" sz="2000" b="1" i="1" dirty="0">
              <a:solidFill>
                <a:schemeClr val="tx1"/>
              </a:solidFill>
              <a:latin typeface="Calibri" panose="020F0502020204030204" pitchFamily="34" charset="0"/>
              <a:ea typeface="Arial Unicode MS" panose="020B0604020202020204" pitchFamily="50" charset="-127"/>
              <a:cs typeface="Calibri" panose="020F0502020204030204" pitchFamily="34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42CE9A9-8099-4282-A2A7-51E5C3A2D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033" y="4080818"/>
            <a:ext cx="7772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2600" b="1">
                <a:solidFill>
                  <a:schemeClr val="tx1"/>
                </a:solidFill>
                <a:latin typeface="Arial" charset="0"/>
                <a:ea typeface="돋움체" pitchFamily="49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Arial" charset="0"/>
                <a:ea typeface="돋움체" pitchFamily="49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200" b="1">
                <a:solidFill>
                  <a:schemeClr val="tx1"/>
                </a:solidFill>
                <a:latin typeface="Arial" charset="0"/>
                <a:ea typeface="돋움체" pitchFamily="49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 b="1">
                <a:solidFill>
                  <a:schemeClr val="tx1"/>
                </a:solidFill>
                <a:latin typeface="Arial" charset="0"/>
                <a:ea typeface="돋움체" pitchFamily="49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 b="1">
                <a:solidFill>
                  <a:schemeClr val="tx1"/>
                </a:solidFill>
                <a:latin typeface="Arial" charset="0"/>
                <a:ea typeface="돋움체" pitchFamily="49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charset="0"/>
                <a:ea typeface="돋움체" pitchFamily="49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charset="0"/>
                <a:ea typeface="돋움체" pitchFamily="49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charset="0"/>
                <a:ea typeface="돋움체" pitchFamily="49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charset="0"/>
                <a:ea typeface="돋움체" pitchFamily="49" charset="-127"/>
              </a:defRPr>
            </a:lvl9pPr>
          </a:lstStyle>
          <a:p>
            <a:pPr algn="ctr" latinLnBrk="0">
              <a:spcBef>
                <a:spcPct val="0"/>
              </a:spcBef>
              <a:buFontTx/>
              <a:buNone/>
            </a:pPr>
            <a:r>
              <a:rPr lang="en-US" altLang="ko-KR" sz="2400" dirty="0">
                <a:latin typeface="Calibri" pitchFamily="34" charset="0"/>
                <a:ea typeface="굴림" charset="-127"/>
              </a:rPr>
              <a:t>Ga-In Yu, MD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52917A0-5C89-4910-BCC1-2303FB010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033" y="4667222"/>
            <a:ext cx="7772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2600" b="1">
                <a:solidFill>
                  <a:schemeClr val="tx1"/>
                </a:solidFill>
                <a:latin typeface="Arial" charset="0"/>
                <a:ea typeface="돋움체" pitchFamily="49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Arial" charset="0"/>
                <a:ea typeface="돋움체" pitchFamily="49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200" b="1">
                <a:solidFill>
                  <a:schemeClr val="tx1"/>
                </a:solidFill>
                <a:latin typeface="Arial" charset="0"/>
                <a:ea typeface="돋움체" pitchFamily="49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 b="1">
                <a:solidFill>
                  <a:schemeClr val="tx1"/>
                </a:solidFill>
                <a:latin typeface="Arial" charset="0"/>
                <a:ea typeface="돋움체" pitchFamily="49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 b="1">
                <a:solidFill>
                  <a:schemeClr val="tx1"/>
                </a:solidFill>
                <a:latin typeface="Arial" charset="0"/>
                <a:ea typeface="돋움체" pitchFamily="49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charset="0"/>
                <a:ea typeface="돋움체" pitchFamily="49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charset="0"/>
                <a:ea typeface="돋움체" pitchFamily="49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charset="0"/>
                <a:ea typeface="돋움체" pitchFamily="49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charset="0"/>
                <a:ea typeface="돋움체" pitchFamily="49" charset="-127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ko-KR" sz="2000" dirty="0">
                <a:latin typeface="Calibri" pitchFamily="34" charset="0"/>
                <a:ea typeface="굴림" charset="-127"/>
              </a:rPr>
              <a:t>Division </a:t>
            </a:r>
            <a:r>
              <a:rPr lang="en-US" altLang="ko-KR" sz="2000" dirty="0">
                <a:latin typeface="+mn-lt"/>
                <a:ea typeface="굴림" charset="-127"/>
              </a:rPr>
              <a:t>of Cardiology , </a:t>
            </a:r>
            <a:r>
              <a:rPr lang="en-US" altLang="ko-KR" sz="2000" dirty="0">
                <a:latin typeface="+mn-lt"/>
              </a:rPr>
              <a:t>Department of Internal Medicine</a:t>
            </a:r>
            <a:endParaRPr lang="en-US" altLang="ko-KR" sz="2000" dirty="0">
              <a:latin typeface="+mn-lt"/>
              <a:ea typeface="굴림" charset="-127"/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ko-KR" sz="2000" dirty="0" err="1">
                <a:latin typeface="Calibri" pitchFamily="34" charset="0"/>
                <a:ea typeface="굴림" charset="-127"/>
              </a:rPr>
              <a:t>GyeongSang</a:t>
            </a:r>
            <a:r>
              <a:rPr lang="en-US" altLang="ko-KR" sz="2000" dirty="0">
                <a:latin typeface="Calibri" pitchFamily="34" charset="0"/>
                <a:ea typeface="굴림" charset="-127"/>
              </a:rPr>
              <a:t> National University Changwon Hospital,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ko-KR" sz="2000" dirty="0" err="1">
                <a:latin typeface="Calibri" pitchFamily="34" charset="0"/>
                <a:ea typeface="굴림" charset="-127"/>
              </a:rPr>
              <a:t>GyeongSang</a:t>
            </a:r>
            <a:r>
              <a:rPr lang="en-US" altLang="ko-KR" sz="2000" dirty="0">
                <a:latin typeface="Calibri" pitchFamily="34" charset="0"/>
                <a:ea typeface="굴림" charset="-127"/>
              </a:rPr>
              <a:t> National University College of Medicine</a:t>
            </a:r>
          </a:p>
        </p:txBody>
      </p:sp>
    </p:spTree>
    <p:extLst>
      <p:ext uri="{BB962C8B-B14F-4D97-AF65-F5344CB8AC3E}">
        <p14:creationId xmlns:p14="http://schemas.microsoft.com/office/powerpoint/2010/main" val="2279857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제목 3">
            <a:extLst>
              <a:ext uri="{FF2B5EF4-FFF2-40B4-BE49-F238E27FC236}">
                <a16:creationId xmlns:a16="http://schemas.microsoft.com/office/drawing/2014/main" id="{7BAE3779-9134-4BA5-BA4A-01A9CC9CCB10}"/>
              </a:ext>
            </a:extLst>
          </p:cNvPr>
          <p:cNvSpPr txBox="1">
            <a:spLocks/>
          </p:cNvSpPr>
          <p:nvPr/>
        </p:nvSpPr>
        <p:spPr>
          <a:xfrm>
            <a:off x="0" y="11886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4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Sinus pause or arrest</a:t>
            </a:r>
            <a:br>
              <a:rPr lang="en-US" altLang="ko-KR" b="1" dirty="0">
                <a:latin typeface="+mn-lt"/>
              </a:rPr>
            </a:br>
            <a:r>
              <a:rPr lang="en-US" altLang="ko-KR" sz="2200" dirty="0">
                <a:latin typeface="+mn-lt"/>
                <a:cs typeface="Times New Roman" panose="02020603050405020304" pitchFamily="18" charset="0"/>
              </a:rPr>
              <a:t>- </a:t>
            </a:r>
            <a:r>
              <a:rPr lang="en-US" altLang="ko-KR" sz="20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Disorder of impulse formation</a:t>
            </a:r>
          </a:p>
          <a:p>
            <a:pPr algn="ctr"/>
            <a:r>
              <a:rPr lang="en-US" altLang="ko-KR" sz="20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- A pause without P waves on the ECG</a:t>
            </a:r>
          </a:p>
        </p:txBody>
      </p:sp>
      <p:pic>
        <p:nvPicPr>
          <p:cNvPr id="4" name="내용 개체 틀 5" descr="[1] 20100506 _ 20100513 Event Recording ECG_8.jpg">
            <a:extLst>
              <a:ext uri="{FF2B5EF4-FFF2-40B4-BE49-F238E27FC236}">
                <a16:creationId xmlns:a16="http://schemas.microsoft.com/office/drawing/2014/main" id="{683EB707-D6A5-47D7-9883-4227142205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4201" t="32379" r="8781" b="49910"/>
          <a:stretch>
            <a:fillRect/>
          </a:stretch>
        </p:blipFill>
        <p:spPr>
          <a:xfrm>
            <a:off x="0" y="2270460"/>
            <a:ext cx="9124549" cy="2626196"/>
          </a:xfrm>
        </p:spPr>
      </p:pic>
      <p:cxnSp>
        <p:nvCxnSpPr>
          <p:cNvPr id="5" name="직선 화살표 연결선 4">
            <a:extLst>
              <a:ext uri="{FF2B5EF4-FFF2-40B4-BE49-F238E27FC236}">
                <a16:creationId xmlns:a16="http://schemas.microsoft.com/office/drawing/2014/main" id="{11242AD6-ECD8-49EC-95FD-2C97432FECA9}"/>
              </a:ext>
            </a:extLst>
          </p:cNvPr>
          <p:cNvCxnSpPr/>
          <p:nvPr/>
        </p:nvCxnSpPr>
        <p:spPr>
          <a:xfrm>
            <a:off x="7564162" y="2814034"/>
            <a:ext cx="724204" cy="0"/>
          </a:xfrm>
          <a:prstGeom prst="straightConnector1">
            <a:avLst/>
          </a:prstGeom>
          <a:ln w="28575">
            <a:solidFill>
              <a:srgbClr val="C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C9272522-E07E-4CE7-9E83-E881100B936B}"/>
              </a:ext>
            </a:extLst>
          </p:cNvPr>
          <p:cNvCxnSpPr/>
          <p:nvPr/>
        </p:nvCxnSpPr>
        <p:spPr>
          <a:xfrm>
            <a:off x="4495030" y="4104568"/>
            <a:ext cx="682830" cy="0"/>
          </a:xfrm>
          <a:prstGeom prst="straightConnector1">
            <a:avLst/>
          </a:prstGeom>
          <a:ln w="28575">
            <a:solidFill>
              <a:srgbClr val="C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FC1E22B0-95AF-4DD0-9321-BFFDD5328609}"/>
              </a:ext>
            </a:extLst>
          </p:cNvPr>
          <p:cNvCxnSpPr/>
          <p:nvPr/>
        </p:nvCxnSpPr>
        <p:spPr>
          <a:xfrm>
            <a:off x="5191572" y="4104568"/>
            <a:ext cx="682830" cy="0"/>
          </a:xfrm>
          <a:prstGeom prst="straightConnector1">
            <a:avLst/>
          </a:prstGeom>
          <a:ln w="28575">
            <a:solidFill>
              <a:srgbClr val="C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05D4B5C0-FC58-41DC-8315-3CA05DA807B1}"/>
              </a:ext>
            </a:extLst>
          </p:cNvPr>
          <p:cNvCxnSpPr/>
          <p:nvPr/>
        </p:nvCxnSpPr>
        <p:spPr>
          <a:xfrm>
            <a:off x="5891232" y="4104568"/>
            <a:ext cx="682830" cy="0"/>
          </a:xfrm>
          <a:prstGeom prst="straightConnector1">
            <a:avLst/>
          </a:prstGeom>
          <a:ln w="28575">
            <a:solidFill>
              <a:srgbClr val="C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F2E5E29F-E6C2-49E7-B72E-B0CA89FCA53A}"/>
              </a:ext>
            </a:extLst>
          </p:cNvPr>
          <p:cNvCxnSpPr/>
          <p:nvPr/>
        </p:nvCxnSpPr>
        <p:spPr>
          <a:xfrm>
            <a:off x="6598346" y="4104568"/>
            <a:ext cx="682830" cy="0"/>
          </a:xfrm>
          <a:prstGeom prst="straightConnector1">
            <a:avLst/>
          </a:prstGeom>
          <a:ln w="28575">
            <a:solidFill>
              <a:srgbClr val="C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9645622B-87BC-4B97-AA18-E7BCF6F1C230}"/>
              </a:ext>
            </a:extLst>
          </p:cNvPr>
          <p:cNvCxnSpPr/>
          <p:nvPr/>
        </p:nvCxnSpPr>
        <p:spPr>
          <a:xfrm>
            <a:off x="7292122" y="4104568"/>
            <a:ext cx="682830" cy="0"/>
          </a:xfrm>
          <a:prstGeom prst="straightConnector1">
            <a:avLst/>
          </a:prstGeom>
          <a:ln w="28575">
            <a:solidFill>
              <a:srgbClr val="C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456D2512-404F-4954-9078-6EBB40BFCEC3}"/>
              </a:ext>
            </a:extLst>
          </p:cNvPr>
          <p:cNvCxnSpPr/>
          <p:nvPr/>
        </p:nvCxnSpPr>
        <p:spPr>
          <a:xfrm>
            <a:off x="7999236" y="4104568"/>
            <a:ext cx="682830" cy="0"/>
          </a:xfrm>
          <a:prstGeom prst="straightConnector1">
            <a:avLst/>
          </a:prstGeom>
          <a:ln w="28575">
            <a:solidFill>
              <a:srgbClr val="C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548F0CFB-226B-4E59-9C99-87D79B15E09C}"/>
              </a:ext>
            </a:extLst>
          </p:cNvPr>
          <p:cNvCxnSpPr/>
          <p:nvPr/>
        </p:nvCxnSpPr>
        <p:spPr>
          <a:xfrm>
            <a:off x="6826688" y="2814034"/>
            <a:ext cx="724204" cy="0"/>
          </a:xfrm>
          <a:prstGeom prst="straightConnector1">
            <a:avLst/>
          </a:prstGeom>
          <a:ln w="28575">
            <a:solidFill>
              <a:srgbClr val="C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B2F9600F-113D-4AC6-902B-1C12BDE6044C}"/>
              </a:ext>
            </a:extLst>
          </p:cNvPr>
          <p:cNvCxnSpPr/>
          <p:nvPr/>
        </p:nvCxnSpPr>
        <p:spPr>
          <a:xfrm>
            <a:off x="6090342" y="2814034"/>
            <a:ext cx="724204" cy="0"/>
          </a:xfrm>
          <a:prstGeom prst="straightConnector1">
            <a:avLst/>
          </a:prstGeom>
          <a:ln w="28575">
            <a:solidFill>
              <a:srgbClr val="C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88A02EC8-F06E-485A-9E4B-8A8C487CC4CC}"/>
              </a:ext>
            </a:extLst>
          </p:cNvPr>
          <p:cNvCxnSpPr/>
          <p:nvPr/>
        </p:nvCxnSpPr>
        <p:spPr>
          <a:xfrm>
            <a:off x="5352868" y="2814034"/>
            <a:ext cx="724204" cy="0"/>
          </a:xfrm>
          <a:prstGeom prst="straightConnector1">
            <a:avLst/>
          </a:prstGeom>
          <a:ln w="28575">
            <a:solidFill>
              <a:srgbClr val="C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797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3">
            <a:extLst>
              <a:ext uri="{FF2B5EF4-FFF2-40B4-BE49-F238E27FC236}">
                <a16:creationId xmlns:a16="http://schemas.microsoft.com/office/drawing/2014/main" id="{EBEB1BEF-4C33-4E59-8208-B1C8BE6DA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75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ko-KR" b="1" dirty="0">
                <a:latin typeface="+mn-lt"/>
              </a:rPr>
              <a:t>Tachycardia-bradycardia syndrome</a:t>
            </a:r>
            <a:br>
              <a:rPr lang="en-US" altLang="ko-KR" b="1" dirty="0">
                <a:latin typeface="+mn-lt"/>
              </a:rPr>
            </a:br>
            <a:r>
              <a:rPr lang="en-US" altLang="ko-KR" sz="2200" dirty="0">
                <a:latin typeface="+mn-lt"/>
              </a:rPr>
              <a:t>- Alternating atrial tachyarrhythmias and sinus bradycardia </a:t>
            </a:r>
            <a:br>
              <a:rPr lang="en-US" altLang="ko-KR" sz="2200" b="1" dirty="0">
                <a:latin typeface="+mn-lt"/>
              </a:rPr>
            </a:br>
            <a:r>
              <a:rPr lang="en-US" altLang="ko-KR" sz="2200" dirty="0">
                <a:latin typeface="+mn-lt"/>
              </a:rPr>
              <a:t>- symptomatic long pause after termination of AF, AFL, or AT</a:t>
            </a:r>
            <a:endParaRPr lang="ko-KR" altLang="en-US" sz="27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5EEA2CF-66EB-4476-82AC-2F0D0640806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92" y="1414925"/>
            <a:ext cx="9133308" cy="458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40351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3">
            <a:extLst>
              <a:ext uri="{FF2B5EF4-FFF2-40B4-BE49-F238E27FC236}">
                <a16:creationId xmlns:a16="http://schemas.microsoft.com/office/drawing/2014/main" id="{17FF5DA3-6F2C-46F1-B492-71BF9C6DC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75"/>
            <a:ext cx="9144000" cy="1143000"/>
          </a:xfrm>
        </p:spPr>
        <p:txBody>
          <a:bodyPr/>
          <a:lstStyle/>
          <a:p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Sick sinus syndrome</a:t>
            </a:r>
            <a:endParaRPr lang="ko-KR" altLang="en-US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F542C79-3E71-432C-AAC3-3BB11646E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754" y="1131279"/>
            <a:ext cx="8229600" cy="452596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en-US" altLang="ko-KR" sz="2800" dirty="0"/>
              <a:t>Symptoms :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ko-KR" dirty="0"/>
              <a:t>Syncope, presyncope, dizziness, fatigue, weakness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en-US" altLang="ko-KR" sz="2800" dirty="0"/>
              <a:t>ECG :</a:t>
            </a:r>
          </a:p>
          <a:p>
            <a:pPr marL="971550" lvl="1" indent="-514350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ko-KR" dirty="0"/>
              <a:t>Sinus </a:t>
            </a:r>
            <a:r>
              <a:rPr lang="en-US" altLang="ko-KR" dirty="0" err="1"/>
              <a:t>bradycardia</a:t>
            </a:r>
            <a:endParaRPr lang="en-US" altLang="ko-KR" dirty="0"/>
          </a:p>
          <a:p>
            <a:pPr marL="971550" lvl="1" indent="-514350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ko-KR" dirty="0"/>
              <a:t>Sinus pause (or sinus arrest)/ Sinoatrial exit block </a:t>
            </a:r>
          </a:p>
          <a:p>
            <a:pPr marL="971550" lvl="1" indent="-514350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ko-KR" dirty="0"/>
              <a:t>Tachycardia-bradycardia syndrome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en-US" altLang="ko-KR" dirty="0"/>
              <a:t>Treatment :</a:t>
            </a:r>
          </a:p>
          <a:p>
            <a:pPr marL="971550" lvl="1" indent="-514350">
              <a:lnSpc>
                <a:spcPct val="120000"/>
              </a:lnSpc>
            </a:pPr>
            <a:r>
              <a:rPr lang="en-US" altLang="ko-KR" dirty="0"/>
              <a:t>Pacemaker implantation for symptomatic patients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en-US" altLang="ko-KR" dirty="0"/>
          </a:p>
          <a:p>
            <a:pPr marL="971550" lvl="1" indent="-514350">
              <a:lnSpc>
                <a:spcPct val="120000"/>
              </a:lnSpc>
              <a:buFont typeface="Arial" pitchFamily="34" charset="0"/>
              <a:buChar char="•"/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507259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3">
            <a:extLst>
              <a:ext uri="{FF2B5EF4-FFF2-40B4-BE49-F238E27FC236}">
                <a16:creationId xmlns:a16="http://schemas.microsoft.com/office/drawing/2014/main" id="{17FF5DA3-6F2C-46F1-B492-71BF9C6DC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75"/>
            <a:ext cx="9144000" cy="1143000"/>
          </a:xfrm>
        </p:spPr>
        <p:txBody>
          <a:bodyPr/>
          <a:lstStyle/>
          <a:p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Chronotropic incompetence </a:t>
            </a:r>
            <a:endParaRPr lang="ko-KR" altLang="en-US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F542C79-3E71-432C-AAC3-3BB11646E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754" y="1131279"/>
            <a:ext cx="8229600" cy="452596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en-US" altLang="ko-KR" sz="2800" dirty="0"/>
              <a:t>Definition :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ko-KR" dirty="0"/>
              <a:t>Inability of the sinus node to achieve </a:t>
            </a:r>
            <a:r>
              <a:rPr lang="en-US" altLang="ko-KR" b="1" dirty="0">
                <a:solidFill>
                  <a:srgbClr val="C00000"/>
                </a:solidFill>
              </a:rPr>
              <a:t>at least 80 </a:t>
            </a:r>
            <a:r>
              <a:rPr lang="en-US" altLang="ko-KR" dirty="0"/>
              <a:t>percent of the age predicted heart rate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altLang="ko-KR" b="1" dirty="0">
                <a:solidFill>
                  <a:srgbClr val="C00000"/>
                </a:solidFill>
              </a:rPr>
              <a:t>   ** </a:t>
            </a:r>
            <a:r>
              <a:rPr lang="en-US" altLang="ko-KR" b="1" dirty="0" err="1">
                <a:solidFill>
                  <a:srgbClr val="C00000"/>
                </a:solidFill>
              </a:rPr>
              <a:t>Astrand’s</a:t>
            </a:r>
            <a:r>
              <a:rPr lang="en-US" altLang="ko-KR" b="1" dirty="0">
                <a:solidFill>
                  <a:srgbClr val="C00000"/>
                </a:solidFill>
              </a:rPr>
              <a:t> formula (220-age) </a:t>
            </a:r>
            <a:r>
              <a:rPr lang="en-US" altLang="ko-KR" dirty="0"/>
              <a:t>at peak exercise.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altLang="ko-KR" dirty="0"/>
              <a:t>        80yo ; (220-80) x 80% = 112 </a:t>
            </a:r>
          </a:p>
          <a:p>
            <a:pPr lvl="1">
              <a:lnSpc>
                <a:spcPct val="120000"/>
              </a:lnSpc>
            </a:pPr>
            <a:r>
              <a:rPr lang="en-US" altLang="ko-KR" dirty="0"/>
              <a:t>Heart rate not exceeding 100 during exercise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en-US" altLang="ko-KR" dirty="0"/>
              <a:t>Treatment :</a:t>
            </a:r>
          </a:p>
          <a:p>
            <a:pPr marL="971550" lvl="1" indent="-514350">
              <a:lnSpc>
                <a:spcPct val="120000"/>
              </a:lnSpc>
            </a:pPr>
            <a:r>
              <a:rPr lang="en-US" altLang="ko-KR" dirty="0"/>
              <a:t>Pacemaker implantation for symptomatic patients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en-US" altLang="ko-KR" dirty="0"/>
          </a:p>
          <a:p>
            <a:pPr marL="971550" lvl="1" indent="-514350">
              <a:lnSpc>
                <a:spcPct val="120000"/>
              </a:lnSpc>
              <a:buFont typeface="Arial" pitchFamily="34" charset="0"/>
              <a:buChar char="•"/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796144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3">
            <a:extLst>
              <a:ext uri="{FF2B5EF4-FFF2-40B4-BE49-F238E27FC236}">
                <a16:creationId xmlns:a16="http://schemas.microsoft.com/office/drawing/2014/main" id="{17FF5DA3-6F2C-46F1-B492-71BF9C6DC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75"/>
            <a:ext cx="9144000" cy="1143000"/>
          </a:xfrm>
        </p:spPr>
        <p:txBody>
          <a:bodyPr/>
          <a:lstStyle/>
          <a:p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Hypertensive carotid syndrome </a:t>
            </a:r>
            <a:endParaRPr lang="ko-KR" altLang="en-US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F542C79-3E71-432C-AAC3-3BB11646E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754" y="1554065"/>
            <a:ext cx="8229600" cy="452596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en-US" altLang="ko-KR" sz="2800" dirty="0"/>
              <a:t>Definition :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ko-KR" dirty="0"/>
              <a:t> A condition where stimulation of one or both carotid   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altLang="ko-KR" dirty="0"/>
              <a:t>     sinuses cause an exaggerated baroreceptor response that   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altLang="ko-KR" dirty="0"/>
              <a:t>     can result in dizziness or syncope 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en-US" altLang="ko-KR" dirty="0"/>
              <a:t>Treatment :</a:t>
            </a:r>
          </a:p>
          <a:p>
            <a:pPr marL="971550" lvl="1" indent="-514350">
              <a:lnSpc>
                <a:spcPct val="120000"/>
              </a:lnSpc>
            </a:pPr>
            <a:r>
              <a:rPr lang="en-US" altLang="ko-KR" dirty="0"/>
              <a:t>Pacemaker implantation for recurrent syncope and syncope is induced with ventricular asystole ≥3sec by carotid sinus compression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en-US" altLang="ko-KR" dirty="0"/>
          </a:p>
          <a:p>
            <a:pPr marL="971550" lvl="1" indent="-514350">
              <a:lnSpc>
                <a:spcPct val="120000"/>
              </a:lnSpc>
              <a:buFont typeface="Arial" pitchFamily="34" charset="0"/>
              <a:buChar char="•"/>
            </a:pPr>
            <a:endParaRPr lang="en-US" altLang="ko-KR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7ABE526-77F4-4E72-90C9-EBEDCE1921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309" y="0"/>
            <a:ext cx="1372691" cy="249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836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88525" y="1019198"/>
            <a:ext cx="8229600" cy="5400600"/>
          </a:xfrm>
        </p:spPr>
        <p:txBody>
          <a:bodyPr>
            <a:normAutofit/>
          </a:bodyPr>
          <a:lstStyle/>
          <a:p>
            <a:r>
              <a:rPr lang="en-US" altLang="ko-KR" sz="2200" b="1" dirty="0">
                <a:solidFill>
                  <a:schemeClr val="bg2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Sinus node dysfunction</a:t>
            </a:r>
          </a:p>
          <a:p>
            <a:pPr marL="0" indent="0">
              <a:buNone/>
            </a:pPr>
            <a:r>
              <a:rPr lang="en-US" altLang="ko-KR" sz="2200" dirty="0">
                <a:solidFill>
                  <a:schemeClr val="bg2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- Sinus bradycardia</a:t>
            </a:r>
          </a:p>
          <a:p>
            <a:pPr marL="0" indent="0">
              <a:buNone/>
            </a:pPr>
            <a:r>
              <a:rPr lang="en-US" altLang="ko-KR" sz="2200" dirty="0">
                <a:solidFill>
                  <a:schemeClr val="bg2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- Sinoatrial exit block</a:t>
            </a:r>
          </a:p>
          <a:p>
            <a:pPr marL="0" indent="0">
              <a:buNone/>
            </a:pPr>
            <a:r>
              <a:rPr lang="en-US" altLang="ko-KR" sz="2200" dirty="0">
                <a:solidFill>
                  <a:schemeClr val="bg2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- Sinus arrest, pause </a:t>
            </a:r>
          </a:p>
          <a:p>
            <a:pPr marL="0" indent="0">
              <a:buNone/>
            </a:pPr>
            <a:endParaRPr lang="en-US" altLang="ko-KR" sz="22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ko-KR" sz="2200" b="1" dirty="0">
                <a:ea typeface="Tahoma" panose="020B0604030504040204" pitchFamily="34" charset="0"/>
                <a:cs typeface="Tahoma" panose="020B0604030504040204" pitchFamily="34" charset="0"/>
              </a:rPr>
              <a:t>Atrioventricular Block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2200" dirty="0">
                <a:ea typeface="Tahoma" panose="020B0604030504040204" pitchFamily="34" charset="0"/>
                <a:cs typeface="Tahoma" panose="020B0604030504040204" pitchFamily="34" charset="0"/>
              </a:rPr>
              <a:t>   - First-degree AV block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ko-KR" sz="2200" dirty="0">
                <a:ea typeface="Tahoma" panose="020B0604030504040204" pitchFamily="34" charset="0"/>
                <a:cs typeface="Tahoma" panose="020B0604030504040204" pitchFamily="34" charset="0"/>
              </a:rPr>
              <a:t>   - Second-degree AV block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ko-KR" sz="2200" dirty="0">
                <a:ea typeface="Tahoma" panose="020B0604030504040204" pitchFamily="34" charset="0"/>
                <a:cs typeface="Tahoma" panose="020B0604030504040204" pitchFamily="34" charset="0"/>
              </a:rPr>
              <a:t>        Mobitz type 1 (Wenckebach block)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ko-KR" sz="2200" dirty="0">
                <a:ea typeface="Tahoma" panose="020B0604030504040204" pitchFamily="34" charset="0"/>
                <a:cs typeface="Tahoma" panose="020B0604030504040204" pitchFamily="34" charset="0"/>
              </a:rPr>
              <a:t>        Mobitz type 2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ko-KR" sz="2200" dirty="0">
                <a:ea typeface="Tahoma" panose="020B0604030504040204" pitchFamily="34" charset="0"/>
                <a:cs typeface="Tahoma" panose="020B0604030504040204" pitchFamily="34" charset="0"/>
              </a:rPr>
              <a:t>   - High-degree AV block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2200" dirty="0">
                <a:ea typeface="Tahoma" panose="020B0604030504040204" pitchFamily="34" charset="0"/>
                <a:cs typeface="Tahoma" panose="020B0604030504040204" pitchFamily="34" charset="0"/>
              </a:rPr>
              <a:t>   - Third-degree (or complete) AV block</a:t>
            </a:r>
          </a:p>
          <a:p>
            <a:endParaRPr lang="ko-KR" altLang="en-US" sz="28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제목 3">
            <a:extLst>
              <a:ext uri="{FF2B5EF4-FFF2-40B4-BE49-F238E27FC236}">
                <a16:creationId xmlns:a16="http://schemas.microsoft.com/office/drawing/2014/main" id="{E3BE25C6-4AE7-45BE-9511-4136B3DD3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75"/>
            <a:ext cx="9144000" cy="1143000"/>
          </a:xfrm>
        </p:spPr>
        <p:txBody>
          <a:bodyPr/>
          <a:lstStyle/>
          <a:p>
            <a:r>
              <a:rPr lang="en-US" altLang="ko-KR" b="1" dirty="0">
                <a:latin typeface="+mn-lt"/>
              </a:rPr>
              <a:t>Bradyarrhythmia</a:t>
            </a:r>
            <a:endParaRPr lang="ko-KR" altLang="en-US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716277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3">
            <a:extLst>
              <a:ext uri="{FF2B5EF4-FFF2-40B4-BE49-F238E27FC236}">
                <a16:creationId xmlns:a16="http://schemas.microsoft.com/office/drawing/2014/main" id="{364F870D-4173-4E23-9E7F-A258D33E4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75"/>
            <a:ext cx="9144000" cy="1143000"/>
          </a:xfrm>
        </p:spPr>
        <p:txBody>
          <a:bodyPr>
            <a:normAutofit/>
          </a:bodyPr>
          <a:lstStyle/>
          <a:p>
            <a:r>
              <a:rPr lang="en-US" altLang="ko-KR" b="1" dirty="0">
                <a:latin typeface="+mn-lt"/>
              </a:rPr>
              <a:t>Causes of AV node dysfunction</a:t>
            </a:r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E504C55F-7235-4276-B810-579EA5AFF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368" y="1246238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800" dirty="0"/>
              <a:t>Autonomic : Vasovagal</a:t>
            </a:r>
          </a:p>
          <a:p>
            <a:pPr>
              <a:buFont typeface="Wingdings" pitchFamily="2" charset="2"/>
              <a:buChar char="§"/>
            </a:pPr>
            <a:r>
              <a:rPr lang="en-US" altLang="ko-KR" sz="2800" dirty="0"/>
              <a:t>Metabolic : Hyperkalemia</a:t>
            </a:r>
          </a:p>
          <a:p>
            <a:pPr>
              <a:buFont typeface="Wingdings" pitchFamily="2" charset="2"/>
              <a:buChar char="§"/>
            </a:pPr>
            <a:r>
              <a:rPr lang="en-US" altLang="ko-KR" sz="2800" dirty="0"/>
              <a:t>Drug-related : </a:t>
            </a:r>
            <a:r>
              <a:rPr lang="el-GR" altLang="ko-KR" sz="2800" dirty="0"/>
              <a:t>β</a:t>
            </a:r>
            <a:r>
              <a:rPr lang="en-US" altLang="ko-KR" sz="2800" dirty="0"/>
              <a:t>-blockers, calcium channel blockers, digoxin, adenosine</a:t>
            </a:r>
          </a:p>
          <a:p>
            <a:pPr>
              <a:buFont typeface="Wingdings" pitchFamily="2" charset="2"/>
              <a:buChar char="§"/>
            </a:pPr>
            <a:r>
              <a:rPr lang="en-US" altLang="ko-KR" dirty="0"/>
              <a:t>Coronary artery disease</a:t>
            </a:r>
            <a:endParaRPr lang="en-US" altLang="ko-KR" sz="2800" dirty="0"/>
          </a:p>
          <a:p>
            <a:pPr>
              <a:buFont typeface="Wingdings" pitchFamily="2" charset="2"/>
              <a:buChar char="§"/>
            </a:pPr>
            <a:r>
              <a:rPr lang="en-US" altLang="ko-KR" sz="2800" dirty="0"/>
              <a:t>Inflammatory : Infective endocarditis</a:t>
            </a:r>
          </a:p>
          <a:p>
            <a:pPr>
              <a:buFont typeface="Wingdings" pitchFamily="2" charset="2"/>
              <a:buChar char="§"/>
            </a:pPr>
            <a:r>
              <a:rPr lang="en-US" altLang="ko-KR" sz="2800" dirty="0"/>
              <a:t>Infiltrative : Amyloidosis</a:t>
            </a:r>
          </a:p>
          <a:p>
            <a:pPr>
              <a:buFont typeface="Wingdings" pitchFamily="2" charset="2"/>
              <a:buChar char="§"/>
            </a:pPr>
            <a:r>
              <a:rPr lang="en-US" altLang="ko-KR" sz="2800" dirty="0"/>
              <a:t>Degenerative : Lev disease, </a:t>
            </a:r>
            <a:r>
              <a:rPr lang="en-US" altLang="ko-KR" sz="2800" dirty="0" err="1"/>
              <a:t>Lenegre</a:t>
            </a:r>
            <a:r>
              <a:rPr lang="en-US" altLang="ko-KR" sz="2800" dirty="0"/>
              <a:t> disease</a:t>
            </a:r>
          </a:p>
          <a:p>
            <a:pPr>
              <a:buFont typeface="Wingdings" pitchFamily="2" charset="2"/>
              <a:buChar char="§"/>
            </a:pPr>
            <a:r>
              <a:rPr lang="en-US" altLang="ko-KR" dirty="0"/>
              <a:t>Congenital</a:t>
            </a:r>
          </a:p>
        </p:txBody>
      </p:sp>
    </p:spTree>
    <p:extLst>
      <p:ext uri="{BB962C8B-B14F-4D97-AF65-F5344CB8AC3E}">
        <p14:creationId xmlns:p14="http://schemas.microsoft.com/office/powerpoint/2010/main" val="25214761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7E293746-FD45-4417-8282-0770DA58D581}"/>
              </a:ext>
            </a:extLst>
          </p:cNvPr>
          <p:cNvSpPr txBox="1">
            <a:spLocks/>
          </p:cNvSpPr>
          <p:nvPr/>
        </p:nvSpPr>
        <p:spPr>
          <a:xfrm>
            <a:off x="0" y="108644"/>
            <a:ext cx="9144000" cy="1274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4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First-degree AV block</a:t>
            </a:r>
            <a:br>
              <a:rPr lang="en-US" altLang="ko-KR" b="1" dirty="0">
                <a:latin typeface="+mn-lt"/>
              </a:rPr>
            </a:br>
            <a:r>
              <a:rPr lang="en-US" altLang="ko-KR" sz="2000" b="1" dirty="0">
                <a:latin typeface="+mn-lt"/>
                <a:cs typeface="Times New Roman" panose="02020603050405020304" pitchFamily="18" charset="0"/>
              </a:rPr>
              <a:t>- </a:t>
            </a:r>
            <a:r>
              <a:rPr lang="en-US" altLang="ko-KR" sz="20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Slowing of conduction through AV junction</a:t>
            </a:r>
          </a:p>
          <a:p>
            <a:r>
              <a:rPr lang="en-US" altLang="ko-KR" sz="20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- PR interval &gt; 200 </a:t>
            </a:r>
            <a:r>
              <a:rPr lang="en-US" altLang="ko-KR" sz="20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msec</a:t>
            </a:r>
            <a:endParaRPr lang="ko-KR" altLang="en-US" sz="2000" dirty="0">
              <a:latin typeface="+mn-lt"/>
              <a:cs typeface="Tahoma" panose="020B0604030504040204" pitchFamily="34" charset="0"/>
            </a:endParaRPr>
          </a:p>
          <a:p>
            <a:pPr algn="ctr"/>
            <a:endParaRPr lang="en-US" altLang="ko-K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9C3FE38-A624-479A-8B31-F190699C29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7"/>
          <a:stretch/>
        </p:blipFill>
        <p:spPr bwMode="auto">
          <a:xfrm>
            <a:off x="0" y="1340768"/>
            <a:ext cx="9144000" cy="460781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15096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3">
            <a:extLst>
              <a:ext uri="{FF2B5EF4-FFF2-40B4-BE49-F238E27FC236}">
                <a16:creationId xmlns:a16="http://schemas.microsoft.com/office/drawing/2014/main" id="{17FF5DA3-6F2C-46F1-B492-71BF9C6DC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75"/>
            <a:ext cx="9144000" cy="1143000"/>
          </a:xfrm>
        </p:spPr>
        <p:txBody>
          <a:bodyPr/>
          <a:lstStyle/>
          <a:p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First degree AV block</a:t>
            </a:r>
            <a:endParaRPr lang="ko-KR" altLang="en-US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13B81E93-623B-4FD0-B3BB-AFEA5DC35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542" y="961104"/>
            <a:ext cx="8229600" cy="5115232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800" dirty="0"/>
              <a:t>Prognosis : Benign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endParaRPr lang="en-US" altLang="ko-KR" dirty="0"/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endParaRPr lang="en-US" altLang="ko-KR" sz="2800" dirty="0"/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endParaRPr lang="en-US" altLang="ko-KR" sz="2800" dirty="0"/>
          </a:p>
          <a:p>
            <a:pPr marL="0" indent="0">
              <a:lnSpc>
                <a:spcPct val="150000"/>
              </a:lnSpc>
              <a:buNone/>
            </a:pPr>
            <a:endParaRPr lang="en-US" altLang="ko-KR" sz="2800" dirty="0"/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en-US" altLang="ko-KR" dirty="0"/>
              <a:t>Treatment :</a:t>
            </a:r>
          </a:p>
          <a:p>
            <a:pPr marL="971550" lvl="1" indent="-514350">
              <a:lnSpc>
                <a:spcPct val="120000"/>
              </a:lnSpc>
            </a:pPr>
            <a:r>
              <a:rPr lang="en-US" altLang="ko-KR" dirty="0"/>
              <a:t>No need </a:t>
            </a:r>
          </a:p>
          <a:p>
            <a:pPr marL="971550" lvl="1" indent="-514350">
              <a:lnSpc>
                <a:spcPct val="120000"/>
              </a:lnSpc>
            </a:pPr>
            <a:r>
              <a:rPr lang="en-US" altLang="ko-KR" dirty="0"/>
              <a:t>Pacemaker implantation for symptomatic patients (</a:t>
            </a:r>
            <a:r>
              <a:rPr lang="en-US" altLang="ko-KR" dirty="0" err="1"/>
              <a:t>IIa</a:t>
            </a:r>
            <a:r>
              <a:rPr lang="en-US" altLang="ko-KR" dirty="0"/>
              <a:t>)</a:t>
            </a:r>
          </a:p>
          <a:p>
            <a:pPr marL="971550" lvl="1" indent="-514350">
              <a:lnSpc>
                <a:spcPct val="120000"/>
              </a:lnSpc>
            </a:pPr>
            <a:endParaRPr lang="en-US" altLang="ko-KR" dirty="0"/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endParaRPr lang="ko-KR" altLang="en-US" sz="2800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0CD9FAB3-B948-48B8-BCE2-26F68DA4B6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70" y="1719240"/>
            <a:ext cx="6237534" cy="2498800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08CFD8AF-207B-4E24-9471-D995824D2A73}"/>
              </a:ext>
            </a:extLst>
          </p:cNvPr>
          <p:cNvSpPr/>
          <p:nvPr/>
        </p:nvSpPr>
        <p:spPr>
          <a:xfrm>
            <a:off x="6449010" y="4248438"/>
            <a:ext cx="21796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400" b="1" i="1" dirty="0"/>
              <a:t>JAMA 2009;301:2571-2577</a:t>
            </a:r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FBE48350-AE32-4D9B-AE0E-099030B7D50E}"/>
              </a:ext>
            </a:extLst>
          </p:cNvPr>
          <p:cNvCxnSpPr>
            <a:cxnSpLocks/>
          </p:cNvCxnSpPr>
          <p:nvPr/>
        </p:nvCxnSpPr>
        <p:spPr>
          <a:xfrm>
            <a:off x="3825916" y="2208090"/>
            <a:ext cx="84638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9FFF521C-2E93-41CE-8147-EBCC805A1E09}"/>
              </a:ext>
            </a:extLst>
          </p:cNvPr>
          <p:cNvCxnSpPr>
            <a:cxnSpLocks/>
          </p:cNvCxnSpPr>
          <p:nvPr/>
        </p:nvCxnSpPr>
        <p:spPr>
          <a:xfrm>
            <a:off x="1947573" y="2217923"/>
            <a:ext cx="539988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38016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7E293746-FD45-4417-8282-0770DA58D581}"/>
              </a:ext>
            </a:extLst>
          </p:cNvPr>
          <p:cNvSpPr txBox="1">
            <a:spLocks/>
          </p:cNvSpPr>
          <p:nvPr/>
        </p:nvSpPr>
        <p:spPr>
          <a:xfrm>
            <a:off x="0" y="11695"/>
            <a:ext cx="9144000" cy="1274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>
              <a:lnSpc>
                <a:spcPct val="120000"/>
              </a:lnSpc>
            </a:pPr>
            <a:r>
              <a:rPr lang="en-US" altLang="ko-KR" sz="4000" b="1" dirty="0">
                <a:latin typeface="+mn-lt"/>
                <a:ea typeface="Tahoma" panose="020B0604030504040204" pitchFamily="34" charset="0"/>
                <a:cs typeface="Times New Roman" panose="02020603050405020304" pitchFamily="18" charset="0"/>
              </a:rPr>
              <a:t>Second degree AV block, Mobitz type I</a:t>
            </a:r>
          </a:p>
          <a:p>
            <a:pPr lvl="1" algn="ctr">
              <a:lnSpc>
                <a:spcPct val="120000"/>
              </a:lnSpc>
            </a:pPr>
            <a:r>
              <a:rPr lang="en-US" altLang="ko-KR" sz="2400" b="1" dirty="0">
                <a:cs typeface="Times New Roman" panose="02020603050405020304" pitchFamily="18" charset="0"/>
              </a:rPr>
              <a:t>- </a:t>
            </a:r>
            <a:r>
              <a:rPr lang="en-US" altLang="ko-KR" sz="2400" dirty="0"/>
              <a:t>intermittent failure of electrical impulse conduction from atrium to ventricle</a:t>
            </a:r>
            <a:endParaRPr lang="en-US" altLang="ko-KR" sz="2400" b="1" dirty="0">
              <a:cs typeface="Times New Roman" panose="02020603050405020304" pitchFamily="18" charset="0"/>
            </a:endParaRPr>
          </a:p>
          <a:p>
            <a:pPr lvl="1" algn="ctr">
              <a:lnSpc>
                <a:spcPct val="120000"/>
              </a:lnSpc>
            </a:pPr>
            <a:r>
              <a:rPr lang="en-US" altLang="ko-KR" sz="2400" dirty="0">
                <a:ea typeface="Tahoma" panose="020B0604030504040204" pitchFamily="34" charset="0"/>
                <a:cs typeface="Tahoma" panose="020B0604030504040204" pitchFamily="34" charset="0"/>
              </a:rPr>
              <a:t>- A progressive lengthening PR interval before the block</a:t>
            </a:r>
          </a:p>
          <a:p>
            <a:pPr algn="ctr"/>
            <a:endParaRPr lang="en-US" altLang="ko-K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EC81CDF-8725-4814-8F83-A65C95AFC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7001"/>
            <a:ext cx="9144000" cy="411647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4AA3FAB4-B155-41D8-8C66-953A591F0FBF}"/>
              </a:ext>
            </a:extLst>
          </p:cNvPr>
          <p:cNvCxnSpPr/>
          <p:nvPr/>
        </p:nvCxnSpPr>
        <p:spPr>
          <a:xfrm>
            <a:off x="1806897" y="2581546"/>
            <a:ext cx="0" cy="21602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90BEAF47-2697-4964-B37F-54585BC135A2}"/>
              </a:ext>
            </a:extLst>
          </p:cNvPr>
          <p:cNvCxnSpPr/>
          <p:nvPr/>
        </p:nvCxnSpPr>
        <p:spPr>
          <a:xfrm>
            <a:off x="3116990" y="2575178"/>
            <a:ext cx="0" cy="21602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A71A6AC3-3EBC-4451-B6BF-50C3DE6D8808}"/>
              </a:ext>
            </a:extLst>
          </p:cNvPr>
          <p:cNvCxnSpPr/>
          <p:nvPr/>
        </p:nvCxnSpPr>
        <p:spPr>
          <a:xfrm>
            <a:off x="4427894" y="2584468"/>
            <a:ext cx="0" cy="21602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87E6E1E7-2017-436B-930D-E7B82A2E1DD6}"/>
              </a:ext>
            </a:extLst>
          </p:cNvPr>
          <p:cNvCxnSpPr/>
          <p:nvPr/>
        </p:nvCxnSpPr>
        <p:spPr>
          <a:xfrm>
            <a:off x="5718804" y="2574430"/>
            <a:ext cx="0" cy="21602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4E71C87B-F555-4E35-AEE8-69FFE52170C7}"/>
              </a:ext>
            </a:extLst>
          </p:cNvPr>
          <p:cNvCxnSpPr/>
          <p:nvPr/>
        </p:nvCxnSpPr>
        <p:spPr>
          <a:xfrm>
            <a:off x="1744636" y="3044380"/>
            <a:ext cx="432048" cy="0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49AE490C-0B0E-4F6E-8EAC-A47E6402680D}"/>
              </a:ext>
            </a:extLst>
          </p:cNvPr>
          <p:cNvCxnSpPr/>
          <p:nvPr/>
        </p:nvCxnSpPr>
        <p:spPr>
          <a:xfrm>
            <a:off x="3055069" y="3043793"/>
            <a:ext cx="508819" cy="0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288944F8-6471-44B9-A045-A97011D3D503}"/>
              </a:ext>
            </a:extLst>
          </p:cNvPr>
          <p:cNvCxnSpPr/>
          <p:nvPr/>
        </p:nvCxnSpPr>
        <p:spPr>
          <a:xfrm>
            <a:off x="5656883" y="3043045"/>
            <a:ext cx="283269" cy="0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8CEB7FA3-1D88-417E-8742-8C7425160490}"/>
              </a:ext>
            </a:extLst>
          </p:cNvPr>
          <p:cNvCxnSpPr/>
          <p:nvPr/>
        </p:nvCxnSpPr>
        <p:spPr>
          <a:xfrm>
            <a:off x="6948264" y="2510806"/>
            <a:ext cx="0" cy="21602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23">
            <a:extLst>
              <a:ext uri="{FF2B5EF4-FFF2-40B4-BE49-F238E27FC236}">
                <a16:creationId xmlns:a16="http://schemas.microsoft.com/office/drawing/2014/main" id="{2AA3BBA1-EA0D-4A56-9823-4BA1172F5D4C}"/>
              </a:ext>
            </a:extLst>
          </p:cNvPr>
          <p:cNvCxnSpPr/>
          <p:nvPr/>
        </p:nvCxnSpPr>
        <p:spPr>
          <a:xfrm flipV="1">
            <a:off x="6876256" y="3043045"/>
            <a:ext cx="360040" cy="5172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6286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51A053A4-17D8-45E8-9381-12A71067F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75"/>
            <a:ext cx="9144000" cy="1143000"/>
          </a:xfrm>
        </p:spPr>
        <p:txBody>
          <a:bodyPr/>
          <a:lstStyle/>
          <a:p>
            <a:pPr algn="ctr"/>
            <a:r>
              <a:rPr lang="en-US" altLang="ko-KR" b="1" dirty="0">
                <a:latin typeface="+mn-lt"/>
              </a:rPr>
              <a:t>Classification of arrhythmias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9BAF42-01A6-4E8D-9723-E21EE195A0A2}"/>
              </a:ext>
            </a:extLst>
          </p:cNvPr>
          <p:cNvSpPr txBox="1"/>
          <p:nvPr/>
        </p:nvSpPr>
        <p:spPr>
          <a:xfrm>
            <a:off x="4230459" y="1268760"/>
            <a:ext cx="1973617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Rhythm disorders</a:t>
            </a:r>
            <a:endParaRPr lang="ko-KR" altLang="en-US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24CACE-1939-42F1-A769-68BB684D7917}"/>
              </a:ext>
            </a:extLst>
          </p:cNvPr>
          <p:cNvSpPr txBox="1"/>
          <p:nvPr/>
        </p:nvSpPr>
        <p:spPr>
          <a:xfrm>
            <a:off x="1958861" y="1988840"/>
            <a:ext cx="221727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Formation disorders</a:t>
            </a:r>
            <a:endParaRPr lang="ko-KR" altLang="en-US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39F385-62B1-4B44-86B5-6F99CD35BB1E}"/>
              </a:ext>
            </a:extLst>
          </p:cNvPr>
          <p:cNvSpPr txBox="1"/>
          <p:nvPr/>
        </p:nvSpPr>
        <p:spPr>
          <a:xfrm>
            <a:off x="6197744" y="1988840"/>
            <a:ext cx="2364751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Conduction disorders</a:t>
            </a:r>
            <a:endParaRPr lang="ko-KR" altLang="en-US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A3E3EE-87BF-491D-86D5-1B7BD6FF97DA}"/>
              </a:ext>
            </a:extLst>
          </p:cNvPr>
          <p:cNvSpPr txBox="1"/>
          <p:nvPr/>
        </p:nvSpPr>
        <p:spPr>
          <a:xfrm>
            <a:off x="604072" y="2708920"/>
            <a:ext cx="2031325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 err="1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Bradyarrhythmias</a:t>
            </a:r>
            <a:endParaRPr lang="ko-KR" altLang="en-US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F0ED01-AC8D-4A76-B7ED-AE9BC013EF1E}"/>
              </a:ext>
            </a:extLst>
          </p:cNvPr>
          <p:cNvSpPr txBox="1"/>
          <p:nvPr/>
        </p:nvSpPr>
        <p:spPr>
          <a:xfrm>
            <a:off x="3494665" y="2708920"/>
            <a:ext cx="201016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 err="1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Tachyarrhythmias</a:t>
            </a:r>
            <a:endParaRPr lang="ko-KR" altLang="en-US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35AF60-D482-4122-AF3D-18D27DB9D8D2}"/>
              </a:ext>
            </a:extLst>
          </p:cNvPr>
          <p:cNvSpPr txBox="1"/>
          <p:nvPr/>
        </p:nvSpPr>
        <p:spPr>
          <a:xfrm>
            <a:off x="6368927" y="2708920"/>
            <a:ext cx="2031325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 err="1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Bradyarrhythmias</a:t>
            </a:r>
            <a:endParaRPr lang="ko-KR" altLang="en-US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B84961-9F66-42BC-9AD0-FA26C4EA20FC}"/>
              </a:ext>
            </a:extLst>
          </p:cNvPr>
          <p:cNvSpPr txBox="1"/>
          <p:nvPr/>
        </p:nvSpPr>
        <p:spPr>
          <a:xfrm>
            <a:off x="3719147" y="3422206"/>
            <a:ext cx="159530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b="1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Site of origin?</a:t>
            </a:r>
            <a:endParaRPr lang="ko-KR" altLang="en-US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839298-7421-4A04-8721-E9BB86DA9AA7}"/>
              </a:ext>
            </a:extLst>
          </p:cNvPr>
          <p:cNvSpPr txBox="1"/>
          <p:nvPr/>
        </p:nvSpPr>
        <p:spPr>
          <a:xfrm>
            <a:off x="482342" y="3429000"/>
            <a:ext cx="236475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b="1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Sick sinus syndrome!</a:t>
            </a:r>
            <a:endParaRPr lang="ko-KR" altLang="en-US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0F2E47-0297-4864-9B42-03986E606095}"/>
              </a:ext>
            </a:extLst>
          </p:cNvPr>
          <p:cNvSpPr txBox="1"/>
          <p:nvPr/>
        </p:nvSpPr>
        <p:spPr>
          <a:xfrm>
            <a:off x="398535" y="4066039"/>
            <a:ext cx="2467342" cy="147732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Sinus </a:t>
            </a:r>
            <a:r>
              <a:rPr lang="en-US" altLang="ko-KR" dirty="0" err="1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bradycardia</a:t>
            </a:r>
            <a:endParaRPr lang="en-US" altLang="ko-KR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r>
              <a:rPr lang="en-US" altLang="ko-KR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Sinus pause</a:t>
            </a:r>
          </a:p>
          <a:p>
            <a:r>
              <a:rPr lang="en-US" altLang="ko-KR" dirty="0" err="1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Sinoatrial</a:t>
            </a:r>
            <a:r>
              <a:rPr lang="en-US" altLang="ko-KR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exit block</a:t>
            </a:r>
          </a:p>
          <a:p>
            <a:r>
              <a:rPr lang="en-US" altLang="ko-KR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Tachycardia-</a:t>
            </a:r>
          </a:p>
          <a:p>
            <a:r>
              <a:rPr lang="en-US" altLang="ko-KR" dirty="0" err="1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bradycardia</a:t>
            </a:r>
            <a:r>
              <a:rPr lang="en-US" altLang="ko-KR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syndrome</a:t>
            </a:r>
            <a:endParaRPr lang="ko-KR" altLang="en-US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DF3A88-869D-4532-BDB2-CF2184BE8B30}"/>
              </a:ext>
            </a:extLst>
          </p:cNvPr>
          <p:cNvSpPr txBox="1"/>
          <p:nvPr/>
        </p:nvSpPr>
        <p:spPr>
          <a:xfrm>
            <a:off x="3232896" y="4061971"/>
            <a:ext cx="2531462" cy="230832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Sinus tachycardia</a:t>
            </a:r>
          </a:p>
          <a:p>
            <a:r>
              <a:rPr lang="en-US" altLang="ko-KR" dirty="0" err="1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Atrial</a:t>
            </a:r>
            <a:r>
              <a:rPr lang="en-US" altLang="ko-KR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tachycardia</a:t>
            </a:r>
          </a:p>
          <a:p>
            <a:r>
              <a:rPr lang="en-US" altLang="ko-KR" dirty="0" err="1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Atrial</a:t>
            </a:r>
            <a:r>
              <a:rPr lang="en-US" altLang="ko-KR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fibrillation</a:t>
            </a:r>
          </a:p>
          <a:p>
            <a:r>
              <a:rPr lang="en-US" altLang="ko-KR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PSVT; AVNRT, AVRT</a:t>
            </a:r>
          </a:p>
          <a:p>
            <a:r>
              <a:rPr lang="en-US" altLang="ko-KR" dirty="0" err="1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Junctional</a:t>
            </a:r>
            <a:r>
              <a:rPr lang="en-US" altLang="ko-KR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tachycardia</a:t>
            </a:r>
          </a:p>
          <a:p>
            <a:r>
              <a:rPr lang="en-US" altLang="ko-KR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Ventricular tachycardia</a:t>
            </a:r>
          </a:p>
          <a:p>
            <a:r>
              <a:rPr lang="en-US" altLang="ko-KR" dirty="0" err="1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Torsades</a:t>
            </a:r>
            <a:r>
              <a:rPr lang="en-US" altLang="ko-KR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des pointes</a:t>
            </a:r>
          </a:p>
          <a:p>
            <a:r>
              <a:rPr lang="en-US" altLang="ko-KR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Ventricular fibrillation</a:t>
            </a:r>
            <a:endParaRPr lang="ko-KR" altLang="en-US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72C0F4-B343-49FC-8B30-72F9F56D4461}"/>
              </a:ext>
            </a:extLst>
          </p:cNvPr>
          <p:cNvSpPr txBox="1"/>
          <p:nvPr/>
        </p:nvSpPr>
        <p:spPr>
          <a:xfrm>
            <a:off x="6466900" y="3429000"/>
            <a:ext cx="192873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b="1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Site of block?</a:t>
            </a:r>
          </a:p>
          <a:p>
            <a:r>
              <a:rPr lang="en-US" altLang="ko-KR" b="1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Degree of block?</a:t>
            </a:r>
            <a:endParaRPr lang="ko-KR" altLang="en-US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6F3727-2C8D-40A3-9296-901186048F07}"/>
              </a:ext>
            </a:extLst>
          </p:cNvPr>
          <p:cNvSpPr txBox="1"/>
          <p:nvPr/>
        </p:nvSpPr>
        <p:spPr>
          <a:xfrm>
            <a:off x="6102667" y="4341192"/>
            <a:ext cx="2778325" cy="203132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dirty="0" err="1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Atrioventricular</a:t>
            </a:r>
            <a:r>
              <a:rPr lang="en-US" altLang="ko-KR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block; </a:t>
            </a:r>
          </a:p>
          <a:p>
            <a:r>
              <a:rPr lang="en-US" altLang="ko-KR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   1</a:t>
            </a:r>
            <a:r>
              <a:rPr lang="en-US" altLang="ko-KR" baseline="30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st </a:t>
            </a:r>
            <a:r>
              <a:rPr lang="en-US" altLang="ko-KR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degree</a:t>
            </a:r>
          </a:p>
          <a:p>
            <a:r>
              <a:rPr lang="en-US" altLang="ko-KR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   2</a:t>
            </a:r>
            <a:r>
              <a:rPr lang="en-US" altLang="ko-KR" baseline="30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nd</a:t>
            </a:r>
            <a:r>
              <a:rPr lang="en-US" altLang="ko-KR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degree; </a:t>
            </a:r>
            <a:r>
              <a:rPr lang="en-US" altLang="ko-KR" dirty="0" err="1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Mobitz</a:t>
            </a:r>
            <a:r>
              <a:rPr lang="en-US" altLang="ko-KR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1, 2</a:t>
            </a:r>
          </a:p>
          <a:p>
            <a:r>
              <a:rPr lang="en-US" altLang="ko-KR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   High degree</a:t>
            </a:r>
          </a:p>
          <a:p>
            <a:r>
              <a:rPr lang="en-US" altLang="ko-KR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   3</a:t>
            </a:r>
            <a:r>
              <a:rPr lang="en-US" altLang="ko-KR" baseline="30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rd</a:t>
            </a:r>
            <a:r>
              <a:rPr lang="en-US" altLang="ko-KR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degree = complete</a:t>
            </a:r>
          </a:p>
          <a:p>
            <a:r>
              <a:rPr lang="en-US" altLang="ko-KR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BBB; right, left</a:t>
            </a:r>
          </a:p>
          <a:p>
            <a:r>
              <a:rPr lang="en-US" altLang="ko-KR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LFB; anterior, posterior</a:t>
            </a:r>
          </a:p>
        </p:txBody>
      </p: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6403CB47-E5FF-4B19-9671-68BACF271D4E}"/>
              </a:ext>
            </a:extLst>
          </p:cNvPr>
          <p:cNvCxnSpPr/>
          <p:nvPr/>
        </p:nvCxnSpPr>
        <p:spPr>
          <a:xfrm flipH="1">
            <a:off x="3067445" y="1808537"/>
            <a:ext cx="43204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12BB253E-236B-466B-8DB9-92B11A3BB0A8}"/>
              </a:ext>
            </a:extLst>
          </p:cNvPr>
          <p:cNvCxnSpPr/>
          <p:nvPr/>
        </p:nvCxnSpPr>
        <p:spPr>
          <a:xfrm>
            <a:off x="5227685" y="1653109"/>
            <a:ext cx="0" cy="1531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D3D3D810-CA40-4D11-A4AF-8B71DFB8D3F5}"/>
              </a:ext>
            </a:extLst>
          </p:cNvPr>
          <p:cNvCxnSpPr/>
          <p:nvPr/>
        </p:nvCxnSpPr>
        <p:spPr>
          <a:xfrm>
            <a:off x="3067445" y="1815088"/>
            <a:ext cx="0" cy="1531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48CF6B32-84F4-4CC5-B2A3-048B6EEF8F74}"/>
              </a:ext>
            </a:extLst>
          </p:cNvPr>
          <p:cNvCxnSpPr/>
          <p:nvPr/>
        </p:nvCxnSpPr>
        <p:spPr>
          <a:xfrm>
            <a:off x="7387925" y="1806269"/>
            <a:ext cx="0" cy="1531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>
            <a:extLst>
              <a:ext uri="{FF2B5EF4-FFF2-40B4-BE49-F238E27FC236}">
                <a16:creationId xmlns:a16="http://schemas.microsoft.com/office/drawing/2014/main" id="{8030DDE3-DA7C-40A4-9061-0A9B35DDA3C8}"/>
              </a:ext>
            </a:extLst>
          </p:cNvPr>
          <p:cNvCxnSpPr/>
          <p:nvPr/>
        </p:nvCxnSpPr>
        <p:spPr>
          <a:xfrm flipH="1">
            <a:off x="1627285" y="2516551"/>
            <a:ext cx="28803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235C2742-B56E-407B-AB58-93D2A2308AF1}"/>
              </a:ext>
            </a:extLst>
          </p:cNvPr>
          <p:cNvCxnSpPr/>
          <p:nvPr/>
        </p:nvCxnSpPr>
        <p:spPr>
          <a:xfrm>
            <a:off x="3056559" y="2361123"/>
            <a:ext cx="0" cy="1531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088F4209-3282-4C6A-A9F1-7C3C797DF821}"/>
              </a:ext>
            </a:extLst>
          </p:cNvPr>
          <p:cNvCxnSpPr/>
          <p:nvPr/>
        </p:nvCxnSpPr>
        <p:spPr>
          <a:xfrm>
            <a:off x="1627285" y="2515080"/>
            <a:ext cx="0" cy="1531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>
            <a:extLst>
              <a:ext uri="{FF2B5EF4-FFF2-40B4-BE49-F238E27FC236}">
                <a16:creationId xmlns:a16="http://schemas.microsoft.com/office/drawing/2014/main" id="{CFB9EFC0-39C5-4F79-A3E0-2545430DE789}"/>
              </a:ext>
            </a:extLst>
          </p:cNvPr>
          <p:cNvCxnSpPr/>
          <p:nvPr/>
        </p:nvCxnSpPr>
        <p:spPr>
          <a:xfrm>
            <a:off x="4503594" y="2514283"/>
            <a:ext cx="0" cy="1531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1E646218-4891-4F34-983F-98C954D02034}"/>
              </a:ext>
            </a:extLst>
          </p:cNvPr>
          <p:cNvCxnSpPr>
            <a:stCxn id="7" idx="2"/>
            <a:endCxn id="10" idx="0"/>
          </p:cNvCxnSpPr>
          <p:nvPr/>
        </p:nvCxnSpPr>
        <p:spPr>
          <a:xfrm>
            <a:off x="7380120" y="2358172"/>
            <a:ext cx="4470" cy="3507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id="{5CFDB073-1A65-4167-A86F-085B9265250E}"/>
              </a:ext>
            </a:extLst>
          </p:cNvPr>
          <p:cNvCxnSpPr>
            <a:stCxn id="10" idx="2"/>
            <a:endCxn id="15" idx="0"/>
          </p:cNvCxnSpPr>
          <p:nvPr/>
        </p:nvCxnSpPr>
        <p:spPr>
          <a:xfrm>
            <a:off x="7384590" y="3078252"/>
            <a:ext cx="46677" cy="3507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9BB27056-BEAB-41E7-AB1B-B6665018D6D8}"/>
              </a:ext>
            </a:extLst>
          </p:cNvPr>
          <p:cNvCxnSpPr>
            <a:stCxn id="8" idx="2"/>
            <a:endCxn id="12" idx="0"/>
          </p:cNvCxnSpPr>
          <p:nvPr/>
        </p:nvCxnSpPr>
        <p:spPr>
          <a:xfrm>
            <a:off x="1619735" y="3078252"/>
            <a:ext cx="44982" cy="3507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>
            <a:extLst>
              <a:ext uri="{FF2B5EF4-FFF2-40B4-BE49-F238E27FC236}">
                <a16:creationId xmlns:a16="http://schemas.microsoft.com/office/drawing/2014/main" id="{6A5961A2-CC4E-4D65-85EA-18BB7836E3CA}"/>
              </a:ext>
            </a:extLst>
          </p:cNvPr>
          <p:cNvCxnSpPr>
            <a:stCxn id="9" idx="2"/>
            <a:endCxn id="11" idx="0"/>
          </p:cNvCxnSpPr>
          <p:nvPr/>
        </p:nvCxnSpPr>
        <p:spPr>
          <a:xfrm>
            <a:off x="4499748" y="3078252"/>
            <a:ext cx="17054" cy="3439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타원 28">
            <a:extLst>
              <a:ext uri="{FF2B5EF4-FFF2-40B4-BE49-F238E27FC236}">
                <a16:creationId xmlns:a16="http://schemas.microsoft.com/office/drawing/2014/main" id="{A1F2E3DC-5AA9-4628-8BC0-853BDF20E487}"/>
              </a:ext>
            </a:extLst>
          </p:cNvPr>
          <p:cNvSpPr/>
          <p:nvPr/>
        </p:nvSpPr>
        <p:spPr>
          <a:xfrm>
            <a:off x="323528" y="2514283"/>
            <a:ext cx="2542349" cy="77070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타원 29">
            <a:extLst>
              <a:ext uri="{FF2B5EF4-FFF2-40B4-BE49-F238E27FC236}">
                <a16:creationId xmlns:a16="http://schemas.microsoft.com/office/drawing/2014/main" id="{60079D05-4119-4D2A-9D8C-BFEF7E10554B}"/>
              </a:ext>
            </a:extLst>
          </p:cNvPr>
          <p:cNvSpPr/>
          <p:nvPr/>
        </p:nvSpPr>
        <p:spPr>
          <a:xfrm>
            <a:off x="6129836" y="2508235"/>
            <a:ext cx="2542349" cy="77070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19073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4"/>
          <a:stretch/>
        </p:blipFill>
        <p:spPr bwMode="auto">
          <a:xfrm>
            <a:off x="0" y="1474507"/>
            <a:ext cx="9144000" cy="462071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제목 3">
            <a:extLst>
              <a:ext uri="{FF2B5EF4-FFF2-40B4-BE49-F238E27FC236}">
                <a16:creationId xmlns:a16="http://schemas.microsoft.com/office/drawing/2014/main" id="{D162EAEB-3199-4408-B017-359B0E1B78F0}"/>
              </a:ext>
            </a:extLst>
          </p:cNvPr>
          <p:cNvSpPr txBox="1">
            <a:spLocks/>
          </p:cNvSpPr>
          <p:nvPr/>
        </p:nvSpPr>
        <p:spPr>
          <a:xfrm>
            <a:off x="0" y="-1671"/>
            <a:ext cx="9144000" cy="1274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4000" b="1" dirty="0">
                <a:latin typeface="+mn-lt"/>
                <a:ea typeface="Tahoma" panose="020B0604030504040204" pitchFamily="34" charset="0"/>
                <a:cs typeface="Times New Roman" panose="02020603050405020304" pitchFamily="18" charset="0"/>
              </a:rPr>
              <a:t>Second degree AV block, Mobitz type II</a:t>
            </a:r>
            <a:br>
              <a:rPr lang="en-US" altLang="ko-KR" sz="4000" b="1" dirty="0">
                <a:latin typeface="+mn-lt"/>
                <a:cs typeface="Times New Roman" panose="02020603050405020304" pitchFamily="18" charset="0"/>
              </a:rPr>
            </a:br>
            <a:r>
              <a:rPr lang="en-US" altLang="ko-KR" sz="2200" b="1" dirty="0">
                <a:latin typeface="+mn-lt"/>
                <a:cs typeface="Times New Roman" panose="02020603050405020304" pitchFamily="18" charset="0"/>
              </a:rPr>
              <a:t> - </a:t>
            </a:r>
            <a:r>
              <a:rPr lang="en-US" altLang="ko-KR" sz="2200" dirty="0">
                <a:latin typeface="+mn-lt"/>
              </a:rPr>
              <a:t>intermittent failure of electrical impulse conduction from atrium to ventricle</a:t>
            </a:r>
            <a:endParaRPr lang="en-US" altLang="ko-KR" sz="2200" b="1" dirty="0">
              <a:latin typeface="+mn-lt"/>
              <a:cs typeface="Times New Roman" panose="02020603050405020304" pitchFamily="18" charset="0"/>
            </a:endParaRPr>
          </a:p>
          <a:p>
            <a:pPr algn="ctr"/>
            <a:r>
              <a:rPr lang="en-US" altLang="ko-KR" sz="2200" b="1" dirty="0">
                <a:latin typeface="+mn-lt"/>
                <a:ea typeface="Tahoma" panose="020B0604030504040204" pitchFamily="34" charset="0"/>
                <a:cs typeface="Times New Roman" panose="02020603050405020304" pitchFamily="18" charset="0"/>
              </a:rPr>
              <a:t>- </a:t>
            </a:r>
            <a:r>
              <a:rPr lang="en-US" altLang="ko-KR" sz="22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PR intervals are constant</a:t>
            </a:r>
          </a:p>
        </p:txBody>
      </p:sp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2360BC2E-2675-4826-A4BC-50FA246EDE90}"/>
              </a:ext>
            </a:extLst>
          </p:cNvPr>
          <p:cNvCxnSpPr/>
          <p:nvPr/>
        </p:nvCxnSpPr>
        <p:spPr>
          <a:xfrm>
            <a:off x="2804060" y="5709008"/>
            <a:ext cx="161264" cy="0"/>
          </a:xfrm>
          <a:prstGeom prst="straightConnector1">
            <a:avLst/>
          </a:prstGeom>
          <a:ln w="127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63494A6C-A566-406B-B21D-651690936262}"/>
              </a:ext>
            </a:extLst>
          </p:cNvPr>
          <p:cNvCxnSpPr/>
          <p:nvPr/>
        </p:nvCxnSpPr>
        <p:spPr>
          <a:xfrm>
            <a:off x="2857543" y="5315986"/>
            <a:ext cx="0" cy="21602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F6D9886D-5535-4AE2-9CDC-080E990A7A53}"/>
              </a:ext>
            </a:extLst>
          </p:cNvPr>
          <p:cNvCxnSpPr/>
          <p:nvPr/>
        </p:nvCxnSpPr>
        <p:spPr>
          <a:xfrm>
            <a:off x="3561039" y="5309618"/>
            <a:ext cx="0" cy="21602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194D587F-1E5F-431B-88B0-E4757BA15779}"/>
              </a:ext>
            </a:extLst>
          </p:cNvPr>
          <p:cNvCxnSpPr/>
          <p:nvPr/>
        </p:nvCxnSpPr>
        <p:spPr>
          <a:xfrm>
            <a:off x="4275421" y="5318908"/>
            <a:ext cx="0" cy="21602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F3E53B1C-1F27-4ACD-90D7-9DAAC9CEFD04}"/>
              </a:ext>
            </a:extLst>
          </p:cNvPr>
          <p:cNvCxnSpPr/>
          <p:nvPr/>
        </p:nvCxnSpPr>
        <p:spPr>
          <a:xfrm>
            <a:off x="3511823" y="5708421"/>
            <a:ext cx="161264" cy="0"/>
          </a:xfrm>
          <a:prstGeom prst="straightConnector1">
            <a:avLst/>
          </a:prstGeom>
          <a:ln w="127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736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93F36C3C-0AF6-4E03-A113-3BB71EF01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75"/>
            <a:ext cx="9144000" cy="1143000"/>
          </a:xfrm>
        </p:spPr>
        <p:txBody>
          <a:bodyPr/>
          <a:lstStyle/>
          <a:p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Second degree AV block</a:t>
            </a:r>
            <a:endParaRPr lang="ko-KR" altLang="en-US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3620C558-C78E-4545-93E7-155C7FFCD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367" y="1354393"/>
            <a:ext cx="8229600" cy="4525963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en-US" altLang="ko-KR" sz="2800" dirty="0"/>
              <a:t>Mobitz type 1 (Wenckebach block) 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ko-KR" dirty="0"/>
              <a:t>ECG : A progressive lengthening PR interval before the block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ko-KR" dirty="0"/>
              <a:t>Benign prognosis 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ko-KR" dirty="0"/>
              <a:t>no need of treatment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altLang="ko-KR" dirty="0"/>
              <a:t>    Pacemaker implantation for symptomatic patients (class </a:t>
            </a:r>
            <a:r>
              <a:rPr lang="en-US" altLang="ko-KR" dirty="0" err="1"/>
              <a:t>IIa</a:t>
            </a:r>
            <a:r>
              <a:rPr lang="en-US" altLang="ko-KR" dirty="0"/>
              <a:t>)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en-US" altLang="ko-KR" sz="2800" dirty="0" err="1"/>
              <a:t>Mobitz</a:t>
            </a:r>
            <a:r>
              <a:rPr lang="en-US" altLang="ko-KR" sz="2800" dirty="0"/>
              <a:t> type 2 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ko-KR" dirty="0"/>
              <a:t>ECG : A constant PR interval before the block 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ko-KR" dirty="0"/>
              <a:t>Serious prognosis 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ko-KR" dirty="0"/>
              <a:t>need of pacemaker implantation (class I)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583235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3">
            <a:extLst>
              <a:ext uri="{FF2B5EF4-FFF2-40B4-BE49-F238E27FC236}">
                <a16:creationId xmlns:a16="http://schemas.microsoft.com/office/drawing/2014/main" id="{EED8D3F5-E287-469B-9EC0-771D0688D44B}"/>
              </a:ext>
            </a:extLst>
          </p:cNvPr>
          <p:cNvSpPr txBox="1">
            <a:spLocks/>
          </p:cNvSpPr>
          <p:nvPr/>
        </p:nvSpPr>
        <p:spPr>
          <a:xfrm>
            <a:off x="0" y="12949"/>
            <a:ext cx="9144000" cy="1274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>
              <a:lnSpc>
                <a:spcPct val="120000"/>
              </a:lnSpc>
            </a:pPr>
            <a:r>
              <a:rPr lang="en-US" altLang="ko-KR" sz="4000" b="1" dirty="0">
                <a:ea typeface="Tahoma" panose="020B0604030504040204" pitchFamily="34" charset="0"/>
                <a:cs typeface="Times New Roman" panose="02020603050405020304" pitchFamily="18" charset="0"/>
              </a:rPr>
              <a:t>2:1 AV block</a:t>
            </a:r>
          </a:p>
          <a:p>
            <a:pPr algn="ctr"/>
            <a:r>
              <a:rPr lang="en-US" altLang="ko-KR" sz="2200" dirty="0">
                <a:latin typeface="+mn-lt"/>
                <a:cs typeface="Times New Roman" panose="02020603050405020304" pitchFamily="18" charset="0"/>
              </a:rPr>
              <a:t> - every other atrial pulse is not conducted through the AV node to the ventricles</a:t>
            </a:r>
          </a:p>
          <a:p>
            <a:pPr algn="ctr"/>
            <a:r>
              <a:rPr lang="en-US" altLang="ko-KR" sz="2200" dirty="0">
                <a:latin typeface="+mn-lt"/>
                <a:ea typeface="Tahoma" panose="020B0604030504040204" pitchFamily="34" charset="0"/>
                <a:cs typeface="Times New Roman" panose="02020603050405020304" pitchFamily="18" charset="0"/>
              </a:rPr>
              <a:t>- </a:t>
            </a:r>
            <a:r>
              <a:rPr lang="en-US" altLang="ko-KR" sz="22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PR intervals are constant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654B3FD-62AA-4FC7-A160-D277897A20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" r="753"/>
          <a:stretch/>
        </p:blipFill>
        <p:spPr>
          <a:xfrm>
            <a:off x="0" y="1634116"/>
            <a:ext cx="9162087" cy="3773626"/>
          </a:xfrm>
          <a:prstGeom prst="rect">
            <a:avLst/>
          </a:prstGeom>
        </p:spPr>
      </p:pic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469E0C8A-9DF6-40E2-9866-D602186A2A92}"/>
              </a:ext>
            </a:extLst>
          </p:cNvPr>
          <p:cNvCxnSpPr/>
          <p:nvPr/>
        </p:nvCxnSpPr>
        <p:spPr>
          <a:xfrm>
            <a:off x="5069801" y="3254789"/>
            <a:ext cx="0" cy="28752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B2592B5A-57CC-431E-A4B4-5242B3A994BF}"/>
              </a:ext>
            </a:extLst>
          </p:cNvPr>
          <p:cNvCxnSpPr/>
          <p:nvPr/>
        </p:nvCxnSpPr>
        <p:spPr>
          <a:xfrm>
            <a:off x="4268472" y="3240041"/>
            <a:ext cx="0" cy="28752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15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EF8FB768-48B7-4B0C-AFE5-3E8967A4E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75"/>
            <a:ext cx="9144000" cy="1143000"/>
          </a:xfrm>
        </p:spPr>
        <p:txBody>
          <a:bodyPr/>
          <a:lstStyle/>
          <a:p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2:1 AV block, </a:t>
            </a:r>
            <a:r>
              <a:rPr lang="en-US" altLang="ko-KR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DDx</a:t>
            </a:r>
            <a:r>
              <a:rPr lang="ko-KR" altLang="en-US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blocked level </a:t>
            </a:r>
            <a:endParaRPr lang="ko-KR" altLang="en-US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6CBF9D09-3DF6-402F-AFAC-31A8587C2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367" y="1315064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en-US" altLang="ko-KR" sz="2800" dirty="0"/>
              <a:t>QRS duration</a:t>
            </a:r>
          </a:p>
          <a:p>
            <a:pPr lvl="1">
              <a:lnSpc>
                <a:spcPct val="120000"/>
              </a:lnSpc>
            </a:pPr>
            <a:r>
              <a:rPr lang="en-US" altLang="ko-KR" dirty="0"/>
              <a:t>Narrow QRS : Suggests block of AVN</a:t>
            </a:r>
          </a:p>
          <a:p>
            <a:pPr lvl="1">
              <a:lnSpc>
                <a:spcPct val="120000"/>
              </a:lnSpc>
            </a:pPr>
            <a:r>
              <a:rPr lang="en-US" altLang="ko-KR" dirty="0"/>
              <a:t>Wide QRS : Suggests block of His or Perkins Fiber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en-US" altLang="ko-KR" sz="2800" dirty="0"/>
              <a:t>Treadmill test</a:t>
            </a:r>
          </a:p>
          <a:p>
            <a:pPr lvl="1">
              <a:lnSpc>
                <a:spcPct val="120000"/>
              </a:lnSpc>
            </a:pPr>
            <a:r>
              <a:rPr lang="en-US" altLang="ko-KR" dirty="0"/>
              <a:t>Improve AV conduction : Suggests block of AVN</a:t>
            </a:r>
          </a:p>
          <a:p>
            <a:pPr lvl="1">
              <a:lnSpc>
                <a:spcPct val="120000"/>
              </a:lnSpc>
            </a:pPr>
            <a:r>
              <a:rPr lang="en-US" altLang="ko-KR" dirty="0"/>
              <a:t>Deteriorate AV conduction : Suggests block of His or Perkins Fiber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en-US" altLang="ko-KR" dirty="0"/>
              <a:t>Drug test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en-US" altLang="ko-KR" dirty="0"/>
          </a:p>
          <a:p>
            <a:pPr marL="457200" lvl="1" indent="0">
              <a:lnSpc>
                <a:spcPct val="120000"/>
              </a:lnSpc>
              <a:buNone/>
            </a:pPr>
            <a:endParaRPr lang="en-US" altLang="ko-KR" dirty="0"/>
          </a:p>
          <a:p>
            <a:pPr marL="457200" lvl="1" indent="0">
              <a:lnSpc>
                <a:spcPct val="120000"/>
              </a:lnSpc>
              <a:buNone/>
            </a:pPr>
            <a:endParaRPr lang="en-US" altLang="ko-KR" dirty="0"/>
          </a:p>
          <a:p>
            <a:pPr marL="457200" lvl="1" indent="0">
              <a:lnSpc>
                <a:spcPct val="120000"/>
              </a:lnSpc>
              <a:buNone/>
            </a:pPr>
            <a:endParaRPr lang="en-US" altLang="ko-KR" dirty="0"/>
          </a:p>
          <a:p>
            <a:pPr marL="457200" lvl="1" indent="0">
              <a:lnSpc>
                <a:spcPct val="120000"/>
              </a:lnSpc>
              <a:buNone/>
            </a:pPr>
            <a:r>
              <a:rPr lang="en-US" altLang="ko-KR" dirty="0"/>
              <a:t>.</a:t>
            </a:r>
            <a:endParaRPr lang="ko-KR" altLang="en-US" dirty="0"/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4B35AEAA-3246-4E89-880C-C8ABDA4FA6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927590"/>
              </p:ext>
            </p:extLst>
          </p:nvPr>
        </p:nvGraphicFramePr>
        <p:xfrm>
          <a:off x="633627" y="4057827"/>
          <a:ext cx="820891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24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AV</a:t>
                      </a:r>
                      <a:r>
                        <a:rPr lang="en-US" altLang="ko-KR" sz="140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nodal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Infra-nodal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Isoproterenol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Improves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Conduction ratio may worsen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Atropine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Improves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Conduction ratio may worsen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Vagal maneuvers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Worsens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 changes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Beta-blocker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Worsens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 changes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18125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3">
            <a:extLst>
              <a:ext uri="{FF2B5EF4-FFF2-40B4-BE49-F238E27FC236}">
                <a16:creationId xmlns:a16="http://schemas.microsoft.com/office/drawing/2014/main" id="{0435AB81-5DA8-47E7-B594-E56828A98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75"/>
            <a:ext cx="9144000" cy="1143000"/>
          </a:xfrm>
        </p:spPr>
        <p:txBody>
          <a:bodyPr/>
          <a:lstStyle/>
          <a:p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2:1 AV block</a:t>
            </a:r>
            <a:r>
              <a:rPr lang="en-US" altLang="ko-KR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, DDx blocked </a:t>
            </a:r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level </a:t>
            </a:r>
            <a:endParaRPr lang="ko-KR" altLang="en-US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958FB61B-D844-40F8-BE5E-4D9D15E01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871" y="1108587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en-US" altLang="ko-KR" sz="2800" dirty="0"/>
              <a:t>EPS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43D78C10-D1A3-4589-90E1-AC91DB303B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3"/>
          <a:stretch/>
        </p:blipFill>
        <p:spPr>
          <a:xfrm>
            <a:off x="707200" y="1795306"/>
            <a:ext cx="7135537" cy="4317779"/>
          </a:xfrm>
          <a:prstGeom prst="rect">
            <a:avLst/>
          </a:prstGeom>
        </p:spPr>
      </p:pic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22B2C7AA-0061-4A28-8BA1-D16E448580CD}"/>
              </a:ext>
            </a:extLst>
          </p:cNvPr>
          <p:cNvCxnSpPr/>
          <p:nvPr/>
        </p:nvCxnSpPr>
        <p:spPr>
          <a:xfrm>
            <a:off x="2463118" y="3228318"/>
            <a:ext cx="0" cy="28752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8D163068-264B-48A8-A6B7-C2F17700A0DD}"/>
              </a:ext>
            </a:extLst>
          </p:cNvPr>
          <p:cNvCxnSpPr/>
          <p:nvPr/>
        </p:nvCxnSpPr>
        <p:spPr>
          <a:xfrm>
            <a:off x="4338811" y="3263488"/>
            <a:ext cx="0" cy="28752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741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3">
            <a:extLst>
              <a:ext uri="{FF2B5EF4-FFF2-40B4-BE49-F238E27FC236}">
                <a16:creationId xmlns:a16="http://schemas.microsoft.com/office/drawing/2014/main" id="{0435AB81-5DA8-47E7-B594-E56828A98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75"/>
            <a:ext cx="9144000" cy="1143000"/>
          </a:xfrm>
        </p:spPr>
        <p:txBody>
          <a:bodyPr/>
          <a:lstStyle/>
          <a:p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2:1 AV block, Treatment</a:t>
            </a:r>
            <a:endParaRPr lang="ko-KR" altLang="en-US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A58B865E-DE14-401F-8A56-BAFAB6594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367" y="1354393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en-US" altLang="ko-KR" dirty="0"/>
              <a:t>AV nodal level</a:t>
            </a:r>
            <a:endParaRPr lang="en-US" altLang="ko-KR" sz="2800" dirty="0"/>
          </a:p>
          <a:p>
            <a:pPr lvl="1">
              <a:lnSpc>
                <a:spcPct val="120000"/>
              </a:lnSpc>
            </a:pPr>
            <a:r>
              <a:rPr lang="en-US" altLang="ko-KR" dirty="0"/>
              <a:t>Symptomatic patients : pacemaker implantation (class </a:t>
            </a:r>
            <a:r>
              <a:rPr lang="en-US" altLang="ko-KR" dirty="0" err="1"/>
              <a:t>IIa</a:t>
            </a:r>
            <a:r>
              <a:rPr lang="en-US" altLang="ko-KR" dirty="0"/>
              <a:t>)</a:t>
            </a:r>
          </a:p>
          <a:p>
            <a:pPr lvl="1">
              <a:lnSpc>
                <a:spcPct val="120000"/>
              </a:lnSpc>
            </a:pPr>
            <a:r>
              <a:rPr lang="en-US" altLang="ko-KR" dirty="0"/>
              <a:t>Without Symptom : pacemaker implantation (class III)</a:t>
            </a:r>
          </a:p>
          <a:p>
            <a:pPr lvl="1">
              <a:lnSpc>
                <a:spcPct val="120000"/>
              </a:lnSpc>
            </a:pPr>
            <a:endParaRPr lang="en-US" altLang="ko-KR" dirty="0"/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en-US" altLang="ko-KR" dirty="0"/>
              <a:t>Infra-nodal level </a:t>
            </a:r>
          </a:p>
          <a:p>
            <a:pPr lvl="1">
              <a:lnSpc>
                <a:spcPct val="120000"/>
              </a:lnSpc>
            </a:pPr>
            <a:r>
              <a:rPr lang="en-US" altLang="ko-KR" dirty="0"/>
              <a:t>Pacemaker implantation (class I)</a:t>
            </a:r>
          </a:p>
          <a:p>
            <a:pPr lvl="1">
              <a:lnSpc>
                <a:spcPct val="120000"/>
              </a:lnSpc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054688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t="5251" b="46967"/>
          <a:stretch>
            <a:fillRect/>
          </a:stretch>
        </p:blipFill>
        <p:spPr bwMode="auto">
          <a:xfrm>
            <a:off x="0" y="1484784"/>
            <a:ext cx="9144000" cy="220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 t="5043" b="46903"/>
          <a:stretch>
            <a:fillRect/>
          </a:stretch>
        </p:blipFill>
        <p:spPr bwMode="auto">
          <a:xfrm>
            <a:off x="0" y="3834656"/>
            <a:ext cx="9144000" cy="221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직선 화살표 연결선 8"/>
          <p:cNvCxnSpPr/>
          <p:nvPr/>
        </p:nvCxnSpPr>
        <p:spPr>
          <a:xfrm>
            <a:off x="4152652" y="2390694"/>
            <a:ext cx="0" cy="21602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화살표 연결선 9"/>
          <p:cNvCxnSpPr/>
          <p:nvPr/>
        </p:nvCxnSpPr>
        <p:spPr>
          <a:xfrm>
            <a:off x="6609432" y="2379808"/>
            <a:ext cx="0" cy="21602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/>
          <p:cNvCxnSpPr/>
          <p:nvPr/>
        </p:nvCxnSpPr>
        <p:spPr>
          <a:xfrm>
            <a:off x="7756116" y="2379808"/>
            <a:ext cx="0" cy="21602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/>
          <p:cNvCxnSpPr/>
          <p:nvPr/>
        </p:nvCxnSpPr>
        <p:spPr>
          <a:xfrm>
            <a:off x="5452424" y="2377976"/>
            <a:ext cx="0" cy="21602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/>
          <p:nvPr/>
        </p:nvCxnSpPr>
        <p:spPr>
          <a:xfrm>
            <a:off x="8853130" y="2379808"/>
            <a:ext cx="0" cy="21602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화살표 연결선 13"/>
          <p:cNvCxnSpPr/>
          <p:nvPr/>
        </p:nvCxnSpPr>
        <p:spPr>
          <a:xfrm>
            <a:off x="1882304" y="4749936"/>
            <a:ext cx="0" cy="21602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/>
          <p:cNvCxnSpPr/>
          <p:nvPr/>
        </p:nvCxnSpPr>
        <p:spPr>
          <a:xfrm>
            <a:off x="3013224" y="4746918"/>
            <a:ext cx="0" cy="21602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화살표 연결선 15"/>
          <p:cNvCxnSpPr/>
          <p:nvPr/>
        </p:nvCxnSpPr>
        <p:spPr>
          <a:xfrm>
            <a:off x="742876" y="4745732"/>
            <a:ext cx="0" cy="21602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/>
          <p:cNvCxnSpPr/>
          <p:nvPr/>
        </p:nvCxnSpPr>
        <p:spPr>
          <a:xfrm>
            <a:off x="5266680" y="4758444"/>
            <a:ext cx="0" cy="21602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/>
          <p:cNvCxnSpPr/>
          <p:nvPr/>
        </p:nvCxnSpPr>
        <p:spPr>
          <a:xfrm>
            <a:off x="4127252" y="4754240"/>
            <a:ext cx="0" cy="21602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/>
          <p:cNvCxnSpPr/>
          <p:nvPr/>
        </p:nvCxnSpPr>
        <p:spPr>
          <a:xfrm>
            <a:off x="6321400" y="4754240"/>
            <a:ext cx="0" cy="21602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제목 3">
            <a:extLst>
              <a:ext uri="{FF2B5EF4-FFF2-40B4-BE49-F238E27FC236}">
                <a16:creationId xmlns:a16="http://schemas.microsoft.com/office/drawing/2014/main" id="{EE8575EA-1B84-48FA-9A19-978878084827}"/>
              </a:ext>
            </a:extLst>
          </p:cNvPr>
          <p:cNvSpPr txBox="1">
            <a:spLocks/>
          </p:cNvSpPr>
          <p:nvPr/>
        </p:nvSpPr>
        <p:spPr>
          <a:xfrm>
            <a:off x="0" y="12949"/>
            <a:ext cx="9144000" cy="1274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>
              <a:lnSpc>
                <a:spcPct val="120000"/>
              </a:lnSpc>
            </a:pPr>
            <a:r>
              <a:rPr lang="en-US" altLang="ko-KR" sz="4000" b="1" dirty="0">
                <a:ea typeface="Tahoma" panose="020B0604030504040204" pitchFamily="34" charset="0"/>
                <a:cs typeface="Times New Roman" panose="02020603050405020304" pitchFamily="18" charset="0"/>
              </a:rPr>
              <a:t>High-degree AV block</a:t>
            </a:r>
          </a:p>
          <a:p>
            <a:pPr lvl="1" algn="ctr">
              <a:lnSpc>
                <a:spcPct val="120000"/>
              </a:lnSpc>
            </a:pPr>
            <a:r>
              <a:rPr lang="en-US" altLang="ko-KR" sz="2000" dirty="0">
                <a:cs typeface="Times New Roman" panose="02020603050405020304" pitchFamily="18" charset="0"/>
              </a:rPr>
              <a:t>- A </a:t>
            </a:r>
            <a:r>
              <a:rPr lang="en-US" altLang="ko-KR" sz="2000" dirty="0">
                <a:ea typeface="Tahoma" panose="020B0604030504040204" pitchFamily="34" charset="0"/>
                <a:cs typeface="Tahoma" panose="020B0604030504040204" pitchFamily="34" charset="0"/>
              </a:rPr>
              <a:t>series of non-conducted P waves</a:t>
            </a:r>
          </a:p>
          <a:p>
            <a:pPr lvl="1" algn="ctr">
              <a:lnSpc>
                <a:spcPct val="120000"/>
              </a:lnSpc>
            </a:pPr>
            <a:r>
              <a:rPr lang="en-US" altLang="ko-KR" sz="2200" dirty="0">
                <a:ea typeface="Tahoma" panose="020B0604030504040204" pitchFamily="34" charset="0"/>
                <a:cs typeface="Tahoma" panose="020B0604030504040204" pitchFamily="34" charset="0"/>
              </a:rPr>
              <a:t>- PR interval remains constant and PP cycle is regular</a:t>
            </a:r>
          </a:p>
        </p:txBody>
      </p:sp>
    </p:spTree>
    <p:extLst>
      <p:ext uri="{BB962C8B-B14F-4D97-AF65-F5344CB8AC3E}">
        <p14:creationId xmlns:p14="http://schemas.microsoft.com/office/powerpoint/2010/main" val="312585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93F36C3C-0AF6-4E03-A113-3BB71EF01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75"/>
            <a:ext cx="9144000" cy="1143000"/>
          </a:xfrm>
        </p:spPr>
        <p:txBody>
          <a:bodyPr/>
          <a:lstStyle/>
          <a:p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High degree AV block</a:t>
            </a:r>
            <a:endParaRPr lang="ko-KR" altLang="en-US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3B3AE9AF-ADE1-482D-8595-74284A424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72380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800" dirty="0"/>
              <a:t>ECG : A series of </a:t>
            </a:r>
            <a:r>
              <a:rPr lang="en-US" altLang="ko-KR" sz="2800" dirty="0" err="1"/>
              <a:t>nonconducted</a:t>
            </a:r>
            <a:r>
              <a:rPr lang="en-US" altLang="ko-KR" sz="2800" dirty="0"/>
              <a:t> P waves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800" dirty="0"/>
              <a:t>Natural prognosis : Serious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800" dirty="0"/>
              <a:t>Treatment : Pacemaker implantation (class I) </a:t>
            </a:r>
          </a:p>
        </p:txBody>
      </p:sp>
    </p:spTree>
    <p:extLst>
      <p:ext uri="{BB962C8B-B14F-4D97-AF65-F5344CB8AC3E}">
        <p14:creationId xmlns:p14="http://schemas.microsoft.com/office/powerpoint/2010/main" val="18029074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BC53E3D8-F5EF-4048-A580-94B8B7FC2FE6}"/>
              </a:ext>
            </a:extLst>
          </p:cNvPr>
          <p:cNvSpPr txBox="1">
            <a:spLocks/>
          </p:cNvSpPr>
          <p:nvPr/>
        </p:nvSpPr>
        <p:spPr>
          <a:xfrm>
            <a:off x="0" y="12949"/>
            <a:ext cx="9144000" cy="1274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>
              <a:lnSpc>
                <a:spcPct val="120000"/>
              </a:lnSpc>
            </a:pPr>
            <a:r>
              <a:rPr lang="en-US" altLang="ko-KR" sz="4000" b="1" dirty="0">
                <a:ea typeface="Tahoma" panose="020B0604030504040204" pitchFamily="34" charset="0"/>
                <a:cs typeface="Times New Roman" panose="02020603050405020304" pitchFamily="18" charset="0"/>
              </a:rPr>
              <a:t>Complete AV block</a:t>
            </a:r>
            <a:br>
              <a:rPr lang="en-US" altLang="ko-KR" sz="4000" b="1" dirty="0">
                <a:latin typeface="+mn-lt"/>
                <a:cs typeface="Times New Roman" panose="02020603050405020304" pitchFamily="18" charset="0"/>
              </a:rPr>
            </a:br>
            <a:r>
              <a:rPr lang="en-US" altLang="ko-KR" sz="2200" b="1" dirty="0">
                <a:cs typeface="Times New Roman" panose="02020603050405020304" pitchFamily="18" charset="0"/>
              </a:rPr>
              <a:t> - </a:t>
            </a:r>
            <a:r>
              <a:rPr lang="en-US" altLang="ko-KR" sz="2200" dirty="0">
                <a:ea typeface="Tahoma" panose="020B0604030504040204" pitchFamily="34" charset="0"/>
                <a:cs typeface="Tahoma" panose="020B0604030504040204" pitchFamily="34" charset="0"/>
              </a:rPr>
              <a:t>Complete failure of conduction from atrium to ventricle</a:t>
            </a:r>
          </a:p>
          <a:p>
            <a:pPr algn="ctr"/>
            <a:endParaRPr lang="en-US" altLang="ko-K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3CA5882-0F5F-43E6-940C-6CB40A8CAC4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6"/>
          <a:stretch/>
        </p:blipFill>
        <p:spPr bwMode="auto">
          <a:xfrm>
            <a:off x="0" y="1439264"/>
            <a:ext cx="9144000" cy="4610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EA4F0BD2-6D5A-4F7E-9ED9-08D8F6CDA694}"/>
              </a:ext>
            </a:extLst>
          </p:cNvPr>
          <p:cNvCxnSpPr/>
          <p:nvPr/>
        </p:nvCxnSpPr>
        <p:spPr>
          <a:xfrm>
            <a:off x="834541" y="5232133"/>
            <a:ext cx="0" cy="21602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BF947564-B8CC-4F2C-B6EF-70539214157B}"/>
              </a:ext>
            </a:extLst>
          </p:cNvPr>
          <p:cNvCxnSpPr/>
          <p:nvPr/>
        </p:nvCxnSpPr>
        <p:spPr>
          <a:xfrm>
            <a:off x="1400432" y="5231819"/>
            <a:ext cx="0" cy="21602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5982219C-3551-4E8B-BDF0-8BC2153DED75}"/>
              </a:ext>
            </a:extLst>
          </p:cNvPr>
          <p:cNvCxnSpPr/>
          <p:nvPr/>
        </p:nvCxnSpPr>
        <p:spPr>
          <a:xfrm flipV="1">
            <a:off x="1444270" y="5730498"/>
            <a:ext cx="0" cy="288032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AE66D1EB-EFEB-455D-8FFE-B6B36E580D56}"/>
              </a:ext>
            </a:extLst>
          </p:cNvPr>
          <p:cNvCxnSpPr/>
          <p:nvPr/>
        </p:nvCxnSpPr>
        <p:spPr>
          <a:xfrm flipV="1">
            <a:off x="2627784" y="5732177"/>
            <a:ext cx="0" cy="288032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D1A39963-D885-4F31-9768-DF0499D2393F}"/>
              </a:ext>
            </a:extLst>
          </p:cNvPr>
          <p:cNvCxnSpPr/>
          <p:nvPr/>
        </p:nvCxnSpPr>
        <p:spPr>
          <a:xfrm>
            <a:off x="1993602" y="5232152"/>
            <a:ext cx="0" cy="21602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4E15CEF7-6AF3-4995-813C-E3694CD0FB46}"/>
              </a:ext>
            </a:extLst>
          </p:cNvPr>
          <p:cNvCxnSpPr/>
          <p:nvPr/>
        </p:nvCxnSpPr>
        <p:spPr>
          <a:xfrm>
            <a:off x="2559493" y="5231838"/>
            <a:ext cx="0" cy="21602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010DB066-2074-46FB-BF79-A0CED27EA9B0}"/>
              </a:ext>
            </a:extLst>
          </p:cNvPr>
          <p:cNvCxnSpPr/>
          <p:nvPr/>
        </p:nvCxnSpPr>
        <p:spPr>
          <a:xfrm>
            <a:off x="3166201" y="5232152"/>
            <a:ext cx="0" cy="21602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DD61C4DB-6AF0-4731-86AB-E0B24BFA783E}"/>
              </a:ext>
            </a:extLst>
          </p:cNvPr>
          <p:cNvCxnSpPr/>
          <p:nvPr/>
        </p:nvCxnSpPr>
        <p:spPr>
          <a:xfrm>
            <a:off x="3746960" y="5231838"/>
            <a:ext cx="0" cy="21602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3100D86A-197C-4DEA-953C-EAE30CF198EE}"/>
              </a:ext>
            </a:extLst>
          </p:cNvPr>
          <p:cNvCxnSpPr/>
          <p:nvPr/>
        </p:nvCxnSpPr>
        <p:spPr>
          <a:xfrm>
            <a:off x="4369866" y="5232171"/>
            <a:ext cx="0" cy="21602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1715EF79-EB06-4FC3-A2D2-903877B4CE05}"/>
              </a:ext>
            </a:extLst>
          </p:cNvPr>
          <p:cNvCxnSpPr/>
          <p:nvPr/>
        </p:nvCxnSpPr>
        <p:spPr>
          <a:xfrm>
            <a:off x="4935757" y="5231857"/>
            <a:ext cx="0" cy="21602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3D882B8E-12FF-4F68-A5C8-9BFB78BCB338}"/>
              </a:ext>
            </a:extLst>
          </p:cNvPr>
          <p:cNvCxnSpPr/>
          <p:nvPr/>
        </p:nvCxnSpPr>
        <p:spPr>
          <a:xfrm>
            <a:off x="5609932" y="5230574"/>
            <a:ext cx="0" cy="21602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8FC24C9B-CD18-4069-9E89-8C5B97E75507}"/>
              </a:ext>
            </a:extLst>
          </p:cNvPr>
          <p:cNvCxnSpPr/>
          <p:nvPr/>
        </p:nvCxnSpPr>
        <p:spPr>
          <a:xfrm>
            <a:off x="6244931" y="5230260"/>
            <a:ext cx="0" cy="21602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1490CCD5-7550-4119-A4C1-A0A81BF8CFE1}"/>
              </a:ext>
            </a:extLst>
          </p:cNvPr>
          <p:cNvCxnSpPr/>
          <p:nvPr/>
        </p:nvCxnSpPr>
        <p:spPr>
          <a:xfrm>
            <a:off x="6894862" y="5230593"/>
            <a:ext cx="0" cy="21602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C8378F63-8013-4978-BE03-2DF2C05394CF}"/>
              </a:ext>
            </a:extLst>
          </p:cNvPr>
          <p:cNvCxnSpPr/>
          <p:nvPr/>
        </p:nvCxnSpPr>
        <p:spPr>
          <a:xfrm>
            <a:off x="7550908" y="5230279"/>
            <a:ext cx="0" cy="21602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A7541515-72E4-4D56-A2B6-783FA82EE97E}"/>
              </a:ext>
            </a:extLst>
          </p:cNvPr>
          <p:cNvCxnSpPr/>
          <p:nvPr/>
        </p:nvCxnSpPr>
        <p:spPr>
          <a:xfrm>
            <a:off x="8236434" y="5230593"/>
            <a:ext cx="0" cy="21602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D852EB98-8829-4874-B4CD-59827A7BC516}"/>
              </a:ext>
            </a:extLst>
          </p:cNvPr>
          <p:cNvCxnSpPr/>
          <p:nvPr/>
        </p:nvCxnSpPr>
        <p:spPr>
          <a:xfrm flipV="1">
            <a:off x="3816434" y="5735747"/>
            <a:ext cx="0" cy="288032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1DB8550C-ACC5-4855-A495-14B4143FAC13}"/>
              </a:ext>
            </a:extLst>
          </p:cNvPr>
          <p:cNvCxnSpPr/>
          <p:nvPr/>
        </p:nvCxnSpPr>
        <p:spPr>
          <a:xfrm flipV="1">
            <a:off x="4999948" y="5733326"/>
            <a:ext cx="0" cy="288032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23">
            <a:extLst>
              <a:ext uri="{FF2B5EF4-FFF2-40B4-BE49-F238E27FC236}">
                <a16:creationId xmlns:a16="http://schemas.microsoft.com/office/drawing/2014/main" id="{9552AF14-71A9-4004-ACF1-B630570E62F1}"/>
              </a:ext>
            </a:extLst>
          </p:cNvPr>
          <p:cNvCxnSpPr/>
          <p:nvPr/>
        </p:nvCxnSpPr>
        <p:spPr>
          <a:xfrm flipV="1">
            <a:off x="6160276" y="5733213"/>
            <a:ext cx="0" cy="288032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9E7429E9-8C82-400A-A171-D9E228E6AAD7}"/>
              </a:ext>
            </a:extLst>
          </p:cNvPr>
          <p:cNvCxnSpPr/>
          <p:nvPr/>
        </p:nvCxnSpPr>
        <p:spPr>
          <a:xfrm flipV="1">
            <a:off x="7353026" y="5736783"/>
            <a:ext cx="0" cy="288032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B6B1EC8F-26DA-45A9-9077-358628A1EEFE}"/>
              </a:ext>
            </a:extLst>
          </p:cNvPr>
          <p:cNvCxnSpPr/>
          <p:nvPr/>
        </p:nvCxnSpPr>
        <p:spPr>
          <a:xfrm flipV="1">
            <a:off x="8511940" y="5734362"/>
            <a:ext cx="0" cy="288032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600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E46CCA21-2A98-47F1-808F-C15D6FA89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52717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en-US" altLang="ko-KR" sz="2800" dirty="0"/>
              <a:t>Definition : Complete failure of conduction from atrium to ventricle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en-US" altLang="ko-KR" sz="2800" dirty="0"/>
              <a:t>With wide QRS escape rhythm, a block in the distal His or bundle branches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en-US" altLang="ko-KR" sz="2800" dirty="0"/>
              <a:t>With narrow QRS escape rhythm, a block in the AV node or proximal His bundle 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en-US" altLang="ko-KR" sz="2800" dirty="0"/>
              <a:t>Treatment : Pacemaker implantation (class I)</a:t>
            </a:r>
            <a:endParaRPr lang="ko-KR" altLang="en-US" sz="2800" dirty="0"/>
          </a:p>
        </p:txBody>
      </p:sp>
      <p:sp>
        <p:nvSpPr>
          <p:cNvPr id="6" name="제목 3">
            <a:extLst>
              <a:ext uri="{FF2B5EF4-FFF2-40B4-BE49-F238E27FC236}">
                <a16:creationId xmlns:a16="http://schemas.microsoft.com/office/drawing/2014/main" id="{2BEFEA02-62EA-442D-8296-435B18EDF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75"/>
            <a:ext cx="9144000" cy="1143000"/>
          </a:xfrm>
        </p:spPr>
        <p:txBody>
          <a:bodyPr/>
          <a:lstStyle/>
          <a:p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Complete AV block</a:t>
            </a:r>
            <a:endParaRPr lang="ko-KR" altLang="en-US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50375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88525" y="1019198"/>
            <a:ext cx="8229600" cy="5400600"/>
          </a:xfrm>
        </p:spPr>
        <p:txBody>
          <a:bodyPr>
            <a:normAutofit/>
          </a:bodyPr>
          <a:lstStyle/>
          <a:p>
            <a:r>
              <a:rPr lang="en-US" altLang="ko-KR" sz="2200" b="1" dirty="0">
                <a:ea typeface="Tahoma" panose="020B0604030504040204" pitchFamily="34" charset="0"/>
                <a:cs typeface="Tahoma" panose="020B0604030504040204" pitchFamily="34" charset="0"/>
              </a:rPr>
              <a:t>Sinus node dysfunction</a:t>
            </a:r>
          </a:p>
          <a:p>
            <a:pPr marL="0" indent="0">
              <a:buNone/>
            </a:pPr>
            <a:r>
              <a:rPr lang="en-US" altLang="ko-KR" sz="2200" dirty="0">
                <a:ea typeface="Tahoma" panose="020B0604030504040204" pitchFamily="34" charset="0"/>
                <a:cs typeface="Tahoma" panose="020B0604030504040204" pitchFamily="34" charset="0"/>
              </a:rPr>
              <a:t>   - Sinus bradycardia</a:t>
            </a:r>
          </a:p>
          <a:p>
            <a:pPr marL="0" indent="0">
              <a:buNone/>
            </a:pPr>
            <a:r>
              <a:rPr lang="en-US" altLang="ko-KR" sz="2200" dirty="0">
                <a:ea typeface="Tahoma" panose="020B0604030504040204" pitchFamily="34" charset="0"/>
                <a:cs typeface="Tahoma" panose="020B0604030504040204" pitchFamily="34" charset="0"/>
              </a:rPr>
              <a:t>   - Sinoatrial exit block</a:t>
            </a:r>
          </a:p>
          <a:p>
            <a:pPr marL="0" indent="0">
              <a:buNone/>
            </a:pPr>
            <a:r>
              <a:rPr lang="en-US" altLang="ko-KR" sz="2200" dirty="0">
                <a:ea typeface="Tahoma" panose="020B0604030504040204" pitchFamily="34" charset="0"/>
                <a:cs typeface="Tahoma" panose="020B0604030504040204" pitchFamily="34" charset="0"/>
              </a:rPr>
              <a:t>   - Sinus arrest, pause </a:t>
            </a:r>
          </a:p>
          <a:p>
            <a:pPr marL="0" indent="0">
              <a:buNone/>
            </a:pPr>
            <a:endParaRPr lang="en-US" altLang="ko-KR" sz="22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ko-KR" sz="2200" b="1" dirty="0">
                <a:solidFill>
                  <a:schemeClr val="bg2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Atrioventricular Block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2200" dirty="0">
                <a:solidFill>
                  <a:schemeClr val="bg2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- First-degree AV block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ko-KR" sz="2200" dirty="0">
                <a:solidFill>
                  <a:schemeClr val="bg2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- Second-degree AV block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ko-KR" sz="2200" dirty="0">
                <a:solidFill>
                  <a:schemeClr val="bg2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    Mobitz type 1 (Wenckebach block)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ko-KR" sz="2200" dirty="0">
                <a:solidFill>
                  <a:schemeClr val="bg2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    Mobitz type 2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2200" dirty="0">
                <a:solidFill>
                  <a:schemeClr val="bg2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- Third-degree (or complete) AV block</a:t>
            </a:r>
          </a:p>
          <a:p>
            <a:endParaRPr lang="ko-KR" altLang="en-US" sz="28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제목 3">
            <a:extLst>
              <a:ext uri="{FF2B5EF4-FFF2-40B4-BE49-F238E27FC236}">
                <a16:creationId xmlns:a16="http://schemas.microsoft.com/office/drawing/2014/main" id="{E3BE25C6-4AE7-45BE-9511-4136B3DD3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75"/>
            <a:ext cx="9144000" cy="1143000"/>
          </a:xfrm>
        </p:spPr>
        <p:txBody>
          <a:bodyPr/>
          <a:lstStyle/>
          <a:p>
            <a:r>
              <a:rPr lang="en-US" altLang="ko-KR" b="1" dirty="0">
                <a:latin typeface="+mn-lt"/>
              </a:rPr>
              <a:t>Bradyarrhythmia</a:t>
            </a:r>
            <a:endParaRPr lang="ko-KR" altLang="en-US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5584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3">
            <a:extLst>
              <a:ext uri="{FF2B5EF4-FFF2-40B4-BE49-F238E27FC236}">
                <a16:creationId xmlns:a16="http://schemas.microsoft.com/office/drawing/2014/main" id="{259B7297-BA7B-4473-8392-7F3DB9CE506E}"/>
              </a:ext>
            </a:extLst>
          </p:cNvPr>
          <p:cNvSpPr txBox="1">
            <a:spLocks/>
          </p:cNvSpPr>
          <p:nvPr/>
        </p:nvSpPr>
        <p:spPr>
          <a:xfrm>
            <a:off x="0" y="12949"/>
            <a:ext cx="9144000" cy="1274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>
              <a:lnSpc>
                <a:spcPct val="120000"/>
              </a:lnSpc>
            </a:pPr>
            <a:r>
              <a:rPr lang="en-US" altLang="ko-KR" sz="4000" b="1" dirty="0">
                <a:ea typeface="Tahoma" panose="020B0604030504040204" pitchFamily="34" charset="0"/>
                <a:cs typeface="Times New Roman" panose="02020603050405020304" pitchFamily="18" charset="0"/>
              </a:rPr>
              <a:t>Paroxysmal AV block</a:t>
            </a:r>
            <a:endParaRPr lang="en-US" altLang="ko-K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BBF5B90-DF90-45A3-8AB0-08E4DED525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603"/>
            <a:ext cx="9144000" cy="4743212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DB226504-9675-40F8-B674-0ECB02C23C44}"/>
              </a:ext>
            </a:extLst>
          </p:cNvPr>
          <p:cNvSpPr/>
          <p:nvPr/>
        </p:nvSpPr>
        <p:spPr>
          <a:xfrm>
            <a:off x="5711821" y="6163497"/>
            <a:ext cx="33346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400" b="1" i="1" dirty="0"/>
              <a:t>Lee et al. Heart rhythm 2009;6:1229-1234</a:t>
            </a:r>
            <a:endParaRPr lang="ko-KR" alt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23117836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3">
            <a:extLst>
              <a:ext uri="{FF2B5EF4-FFF2-40B4-BE49-F238E27FC236}">
                <a16:creationId xmlns:a16="http://schemas.microsoft.com/office/drawing/2014/main" id="{0784128E-EE1B-4322-ABD9-59AD62443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254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altLang="ko-KR" b="1" dirty="0">
                <a:latin typeface="+mn-lt"/>
              </a:rPr>
              <a:t>Summary</a:t>
            </a:r>
            <a:endParaRPr lang="ko-KR" altLang="en-US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내용 개체 틀 1">
            <a:extLst>
              <a:ext uri="{FF2B5EF4-FFF2-40B4-BE49-F238E27FC236}">
                <a16:creationId xmlns:a16="http://schemas.microsoft.com/office/drawing/2014/main" id="{55AA8B15-F507-4728-B993-CC5687F24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816" y="2713703"/>
            <a:ext cx="8229600" cy="85540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ko-KR" sz="3600" dirty="0"/>
              <a:t>Pacemaker is not an imperative answer.</a:t>
            </a:r>
          </a:p>
        </p:txBody>
      </p:sp>
    </p:spTree>
    <p:extLst>
      <p:ext uri="{BB962C8B-B14F-4D97-AF65-F5344CB8AC3E}">
        <p14:creationId xmlns:p14="http://schemas.microsoft.com/office/powerpoint/2010/main" val="151857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7763CF7-36DB-4FC5-9324-323971445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759" y="2115645"/>
            <a:ext cx="7772400" cy="1362075"/>
          </a:xfrm>
        </p:spPr>
        <p:txBody>
          <a:bodyPr/>
          <a:lstStyle/>
          <a:p>
            <a:r>
              <a:rPr lang="en-US" altLang="ko-KR" b="1" dirty="0">
                <a:latin typeface="+mn-lt"/>
              </a:rPr>
              <a:t>Thank you </a:t>
            </a:r>
            <a:endParaRPr lang="ko-KR" alt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00660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3">
            <a:extLst>
              <a:ext uri="{FF2B5EF4-FFF2-40B4-BE49-F238E27FC236}">
                <a16:creationId xmlns:a16="http://schemas.microsoft.com/office/drawing/2014/main" id="{364F870D-4173-4E23-9E7F-A258D33E4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75"/>
            <a:ext cx="9144000" cy="1143000"/>
          </a:xfrm>
        </p:spPr>
        <p:txBody>
          <a:bodyPr>
            <a:normAutofit/>
          </a:bodyPr>
          <a:lstStyle/>
          <a:p>
            <a:r>
              <a:rPr lang="en-US" altLang="ko-KR" b="1" dirty="0">
                <a:latin typeface="+mn-lt"/>
              </a:rPr>
              <a:t>Causes of sinus node dysfunction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CDAE6A6-EB68-4BE2-B099-24E69C1FE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754" y="1377462"/>
            <a:ext cx="8229600" cy="452596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800" dirty="0"/>
              <a:t>Extrinsic (reversible)</a:t>
            </a:r>
          </a:p>
          <a:p>
            <a:pPr lvl="1">
              <a:buFont typeface="Arial" pitchFamily="34" charset="0"/>
              <a:buChar char="•"/>
            </a:pPr>
            <a:r>
              <a:rPr lang="en-US" altLang="ko-KR" dirty="0"/>
              <a:t>Vasovagal stimulation</a:t>
            </a:r>
          </a:p>
          <a:p>
            <a:pPr lvl="1">
              <a:buFont typeface="Arial" pitchFamily="34" charset="0"/>
              <a:buChar char="•"/>
            </a:pPr>
            <a:r>
              <a:rPr lang="en-US" altLang="ko-KR" dirty="0"/>
              <a:t>Drugs : </a:t>
            </a:r>
            <a:r>
              <a:rPr lang="el-GR" altLang="ko-KR" dirty="0"/>
              <a:t>β</a:t>
            </a:r>
            <a:r>
              <a:rPr lang="en-US" altLang="ko-KR" dirty="0"/>
              <a:t>-blockers, CCBs, digoxin, adenosine</a:t>
            </a:r>
          </a:p>
          <a:p>
            <a:pPr lvl="1">
              <a:buFont typeface="Arial" pitchFamily="34" charset="0"/>
              <a:buChar char="•"/>
            </a:pPr>
            <a:r>
              <a:rPr lang="en-US" altLang="ko-KR" dirty="0"/>
              <a:t>Hypothyroidism</a:t>
            </a:r>
          </a:p>
          <a:p>
            <a:pPr lvl="1">
              <a:buFont typeface="Arial" pitchFamily="34" charset="0"/>
              <a:buChar char="•"/>
            </a:pPr>
            <a:r>
              <a:rPr lang="en-US" altLang="ko-KR" dirty="0"/>
              <a:t>Hypoxia, hypothermia</a:t>
            </a:r>
          </a:p>
          <a:p>
            <a:pPr lvl="1">
              <a:buFont typeface="Arial" pitchFamily="34" charset="0"/>
              <a:buChar char="•"/>
            </a:pPr>
            <a:endParaRPr lang="en-US" altLang="ko-KR" dirty="0"/>
          </a:p>
          <a:p>
            <a:pPr>
              <a:buFont typeface="Wingdings" pitchFamily="2" charset="2"/>
              <a:buChar char="§"/>
            </a:pPr>
            <a:r>
              <a:rPr lang="en-US" altLang="ko-KR" dirty="0"/>
              <a:t>Intrinsic</a:t>
            </a:r>
          </a:p>
          <a:p>
            <a:pPr lvl="1"/>
            <a:r>
              <a:rPr lang="en-US" altLang="ko-KR" dirty="0"/>
              <a:t>Aging process</a:t>
            </a:r>
          </a:p>
          <a:p>
            <a:pPr lvl="1"/>
            <a:r>
              <a:rPr lang="en-US" altLang="ko-KR" dirty="0"/>
              <a:t>Coronary artery disease </a:t>
            </a:r>
          </a:p>
          <a:p>
            <a:pPr lvl="1"/>
            <a:r>
              <a:rPr lang="en-US" altLang="ko-KR" dirty="0"/>
              <a:t>Myocarditis</a:t>
            </a:r>
          </a:p>
          <a:p>
            <a:pPr lvl="1">
              <a:buFont typeface="Arial" pitchFamily="34" charset="0"/>
              <a:buChar char="•"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65604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3">
            <a:extLst>
              <a:ext uri="{FF2B5EF4-FFF2-40B4-BE49-F238E27FC236}">
                <a16:creationId xmlns:a16="http://schemas.microsoft.com/office/drawing/2014/main" id="{F5895FFC-93C6-4357-AB43-21C217209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75"/>
            <a:ext cx="9144000" cy="1143000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latin typeface="+mn-lt"/>
              </a:rPr>
              <a:t>→ Differential diagnosis 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58E15FAE-9B33-42DA-AAF8-67BC181FC2C0}"/>
              </a:ext>
            </a:extLst>
          </p:cNvPr>
          <p:cNvSpPr/>
          <p:nvPr/>
        </p:nvSpPr>
        <p:spPr>
          <a:xfrm>
            <a:off x="6634808" y="6087074"/>
            <a:ext cx="23871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400" b="1" i="1"/>
              <a:t> </a:t>
            </a:r>
            <a:r>
              <a:rPr lang="en-US" altLang="ko-KR" sz="1400" b="1" i="1" dirty="0"/>
              <a:t>Int J </a:t>
            </a:r>
            <a:r>
              <a:rPr lang="en-US" altLang="ko-KR" sz="1400" b="1" i="1" dirty="0" err="1"/>
              <a:t>Cardiol</a:t>
            </a:r>
            <a:r>
              <a:rPr lang="en-US" altLang="ko-KR" sz="1400" b="1" i="1" dirty="0"/>
              <a:t> 2002;83:259-261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A11F08-0324-4029-9E60-7B9327222188}"/>
              </a:ext>
            </a:extLst>
          </p:cNvPr>
          <p:cNvSpPr txBox="1"/>
          <p:nvPr/>
        </p:nvSpPr>
        <p:spPr>
          <a:xfrm>
            <a:off x="6227907" y="5231411"/>
            <a:ext cx="1978248" cy="64633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/>
              <a:t>SNRT</a:t>
            </a:r>
            <a:r>
              <a:rPr lang="ko-KR" altLang="en-US" b="1" dirty="0"/>
              <a:t> </a:t>
            </a:r>
            <a:r>
              <a:rPr lang="en-US" altLang="ko-KR" b="1" dirty="0"/>
              <a:t>:</a:t>
            </a:r>
            <a:r>
              <a:rPr lang="ko-KR" altLang="en-US" b="1" dirty="0"/>
              <a:t> </a:t>
            </a:r>
            <a:r>
              <a:rPr lang="en-US" altLang="ko-KR" b="1" dirty="0"/>
              <a:t>2284 </a:t>
            </a:r>
            <a:r>
              <a:rPr lang="en-US" altLang="ko-KR" b="1" dirty="0" err="1"/>
              <a:t>msec</a:t>
            </a:r>
            <a:endParaRPr lang="en-US" altLang="ko-KR" b="1" dirty="0"/>
          </a:p>
          <a:p>
            <a:pPr algn="r"/>
            <a:r>
              <a:rPr lang="en-US" altLang="ko-KR" b="1" dirty="0" err="1"/>
              <a:t>cSNRT</a:t>
            </a:r>
            <a:r>
              <a:rPr lang="en-US" altLang="ko-KR" b="1" dirty="0"/>
              <a:t> : 1254 </a:t>
            </a:r>
            <a:r>
              <a:rPr lang="en-US" altLang="ko-KR" b="1" dirty="0" err="1"/>
              <a:t>msec</a:t>
            </a:r>
            <a:endParaRPr lang="ko-KR" altLang="en-US" b="1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296B9821-A393-460A-90B8-6364E04911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47" y="1704407"/>
            <a:ext cx="7376438" cy="350323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E3ABF07-CF58-4DF3-88DF-50B22F98CE36}"/>
              </a:ext>
            </a:extLst>
          </p:cNvPr>
          <p:cNvSpPr txBox="1"/>
          <p:nvPr/>
        </p:nvSpPr>
        <p:spPr>
          <a:xfrm>
            <a:off x="1582616" y="984502"/>
            <a:ext cx="5873261" cy="52322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2"/>
                </a:solidFill>
              </a:rPr>
              <a:t>sinoatrial node recovery time </a:t>
            </a:r>
            <a:r>
              <a:rPr lang="en-US" altLang="ko-KR" sz="2800" b="1">
                <a:solidFill>
                  <a:schemeClr val="accent2"/>
                </a:solidFill>
              </a:rPr>
              <a:t>(SNRT</a:t>
            </a:r>
            <a:r>
              <a:rPr lang="en-US" altLang="ko-KR" sz="2800" b="1" dirty="0">
                <a:solidFill>
                  <a:schemeClr val="accent2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87877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C0981C96-526D-48C4-BE69-44E42CF40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75"/>
            <a:ext cx="9144000" cy="1143000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latin typeface="+mn-lt"/>
              </a:rPr>
              <a:t>→ Differential diagnosis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76D6F7-028B-4234-8347-E795CDACE87F}"/>
              </a:ext>
            </a:extLst>
          </p:cNvPr>
          <p:cNvSpPr txBox="1"/>
          <p:nvPr/>
        </p:nvSpPr>
        <p:spPr>
          <a:xfrm>
            <a:off x="1582616" y="984502"/>
            <a:ext cx="5873261" cy="52322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2"/>
                </a:solidFill>
              </a:rPr>
              <a:t>sinoatrial conduction time (SACT)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07BBFF3A-E34E-4F21-9428-AAB820BFA640}"/>
              </a:ext>
            </a:extLst>
          </p:cNvPr>
          <p:cNvSpPr/>
          <p:nvPr/>
        </p:nvSpPr>
        <p:spPr>
          <a:xfrm>
            <a:off x="6979389" y="6087074"/>
            <a:ext cx="20425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400" b="1" i="1" dirty="0"/>
              <a:t>Circulation 1980;62:1324</a:t>
            </a: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6752BBFC-D42A-4B8F-9861-6A5C1D1E11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7" t="7785" r="31487" b="56253"/>
          <a:stretch/>
        </p:blipFill>
        <p:spPr>
          <a:xfrm>
            <a:off x="1504337" y="2123769"/>
            <a:ext cx="5415829" cy="2054942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56699A74-869C-4626-8DB9-66647686EB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9" t="15616" r="15849" b="18392"/>
          <a:stretch/>
        </p:blipFill>
        <p:spPr>
          <a:xfrm>
            <a:off x="226520" y="4343589"/>
            <a:ext cx="3608062" cy="164147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8D8A4FA-654D-4450-A262-F75CB49353E2}"/>
              </a:ext>
            </a:extLst>
          </p:cNvPr>
          <p:cNvSpPr txBox="1"/>
          <p:nvPr/>
        </p:nvSpPr>
        <p:spPr>
          <a:xfrm>
            <a:off x="6227907" y="5231411"/>
            <a:ext cx="1978248" cy="36933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/>
              <a:t>SACT</a:t>
            </a:r>
            <a:r>
              <a:rPr lang="ko-KR" altLang="en-US" b="1" dirty="0"/>
              <a:t> </a:t>
            </a:r>
            <a:r>
              <a:rPr lang="en-US" altLang="ko-KR" b="1" dirty="0"/>
              <a:t>:</a:t>
            </a:r>
            <a:r>
              <a:rPr lang="ko-KR" altLang="en-US" b="1" dirty="0"/>
              <a:t> </a:t>
            </a:r>
            <a:r>
              <a:rPr lang="en-US" altLang="ko-KR" b="1" dirty="0"/>
              <a:t>250 </a:t>
            </a:r>
            <a:r>
              <a:rPr lang="en-US" altLang="ko-KR" b="1" dirty="0" err="1"/>
              <a:t>msec</a:t>
            </a:r>
            <a:endParaRPr lang="en-US" altLang="ko-KR" b="1" dirty="0"/>
          </a:p>
        </p:txBody>
      </p:sp>
      <p:pic>
        <p:nvPicPr>
          <p:cNvPr id="24" name="그림 23">
            <a:extLst>
              <a:ext uri="{FF2B5EF4-FFF2-40B4-BE49-F238E27FC236}">
                <a16:creationId xmlns:a16="http://schemas.microsoft.com/office/drawing/2014/main" id="{DCCEE815-87E0-48AD-B27D-729BBF13181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2" t="55565" r="15151" b="21497"/>
          <a:stretch/>
        </p:blipFill>
        <p:spPr>
          <a:xfrm>
            <a:off x="4748992" y="4444177"/>
            <a:ext cx="3490451" cy="648929"/>
          </a:xfrm>
          <a:prstGeom prst="rect">
            <a:avLst/>
          </a:prstGeom>
        </p:spPr>
      </p:pic>
      <p:sp>
        <p:nvSpPr>
          <p:cNvPr id="25" name="직사각형 24">
            <a:extLst>
              <a:ext uri="{FF2B5EF4-FFF2-40B4-BE49-F238E27FC236}">
                <a16:creationId xmlns:a16="http://schemas.microsoft.com/office/drawing/2014/main" id="{09BF59B9-E0C1-4A1D-808B-C7C29A5C2EB6}"/>
              </a:ext>
            </a:extLst>
          </p:cNvPr>
          <p:cNvSpPr/>
          <p:nvPr/>
        </p:nvSpPr>
        <p:spPr>
          <a:xfrm>
            <a:off x="4724213" y="4454008"/>
            <a:ext cx="3485733" cy="66859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0709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3">
            <a:extLst>
              <a:ext uri="{FF2B5EF4-FFF2-40B4-BE49-F238E27FC236}">
                <a16:creationId xmlns:a16="http://schemas.microsoft.com/office/drawing/2014/main" id="{342613B3-76A6-474B-9FC2-FF29ACDE4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886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ko-KR" sz="4000" b="1" dirty="0">
                <a:latin typeface="+mn-lt"/>
              </a:rPr>
              <a:t>Sinus bradycardia</a:t>
            </a:r>
            <a:br>
              <a:rPr lang="en-US" altLang="ko-KR" b="1" dirty="0">
                <a:latin typeface="+mn-lt"/>
              </a:rPr>
            </a:br>
            <a:r>
              <a:rPr lang="en-US" altLang="ko-KR" sz="2200" dirty="0">
                <a:latin typeface="+mn-lt"/>
                <a:cs typeface="Times New Roman" panose="02020603050405020304" pitchFamily="18" charset="0"/>
              </a:rPr>
              <a:t>- </a:t>
            </a:r>
            <a:r>
              <a:rPr lang="en-US" altLang="ko-KR" sz="2200" dirty="0">
                <a:latin typeface="+mn-lt"/>
                <a:ea typeface="Tahoma" panose="020B0604030504040204" pitchFamily="34" charset="0"/>
                <a:cs typeface="Times New Roman" panose="02020603050405020304" pitchFamily="18" charset="0"/>
              </a:rPr>
              <a:t>A rhythm driven by the SA node with a rate of &lt; 60 bpm</a:t>
            </a:r>
            <a:br>
              <a:rPr lang="en-US" altLang="ko-KR" sz="2200" dirty="0">
                <a:latin typeface="+mn-lt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n-US" altLang="ko-KR" sz="2200" dirty="0">
                <a:latin typeface="+mn-lt"/>
                <a:ea typeface="Tahoma" panose="020B0604030504040204" pitchFamily="34" charset="0"/>
                <a:cs typeface="Times New Roman" panose="02020603050405020304" pitchFamily="18" charset="0"/>
              </a:rPr>
              <a:t>- Generally, a sinus rate of &lt; 40 bpm in the awake state</a:t>
            </a:r>
            <a:endParaRPr lang="ko-KR" altLang="en-US" b="1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B54E809-706F-4FDC-8269-9047D4B0A4D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/>
          <a:srcRect t="4265"/>
          <a:stretch/>
        </p:blipFill>
        <p:spPr bwMode="auto">
          <a:xfrm>
            <a:off x="0" y="1415042"/>
            <a:ext cx="9144000" cy="4610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44873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3">
            <a:extLst>
              <a:ext uri="{FF2B5EF4-FFF2-40B4-BE49-F238E27FC236}">
                <a16:creationId xmlns:a16="http://schemas.microsoft.com/office/drawing/2014/main" id="{F064F426-6E38-4D71-9A04-B2B64592485E}"/>
              </a:ext>
            </a:extLst>
          </p:cNvPr>
          <p:cNvSpPr txBox="1">
            <a:spLocks/>
          </p:cNvSpPr>
          <p:nvPr/>
        </p:nvSpPr>
        <p:spPr>
          <a:xfrm>
            <a:off x="0" y="11886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4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Sinoatrial exit block</a:t>
            </a:r>
            <a:br>
              <a:rPr lang="en-US" altLang="ko-KR" b="1" dirty="0">
                <a:latin typeface="+mn-lt"/>
              </a:rPr>
            </a:br>
            <a:r>
              <a:rPr lang="en-US" altLang="ko-KR" sz="2200" dirty="0">
                <a:latin typeface="+mn-lt"/>
                <a:cs typeface="Times New Roman" panose="02020603050405020304" pitchFamily="18" charset="0"/>
              </a:rPr>
              <a:t>- </a:t>
            </a:r>
            <a:r>
              <a:rPr lang="en-US" altLang="ko-KR" sz="20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Intermittent failure of conduction from the SA node to the atrial tissue</a:t>
            </a:r>
          </a:p>
          <a:p>
            <a:pPr algn="ctr"/>
            <a:r>
              <a:rPr lang="en-US" altLang="ko-KR" sz="20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- The absence of the normally expected sinus P wave on the ECG</a:t>
            </a:r>
          </a:p>
        </p:txBody>
      </p:sp>
      <p:pic>
        <p:nvPicPr>
          <p:cNvPr id="3" name="그림 2" descr="[1] 20100407 _ 20100412 Holter Monitoring(+재료대 포함)_11.jpg">
            <a:extLst>
              <a:ext uri="{FF2B5EF4-FFF2-40B4-BE49-F238E27FC236}">
                <a16:creationId xmlns:a16="http://schemas.microsoft.com/office/drawing/2014/main" id="{58675083-69BB-4826-AB1C-2CAE8821C83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2861" t="60417" r="1388" b="11458"/>
          <a:stretch>
            <a:fillRect/>
          </a:stretch>
        </p:blipFill>
        <p:spPr>
          <a:xfrm>
            <a:off x="13295" y="1971097"/>
            <a:ext cx="9114960" cy="3786214"/>
          </a:xfrm>
          <a:prstGeom prst="rect">
            <a:avLst/>
          </a:prstGeom>
        </p:spPr>
      </p:pic>
      <p:cxnSp>
        <p:nvCxnSpPr>
          <p:cNvPr id="4" name="직선 화살표 연결선 3">
            <a:extLst>
              <a:ext uri="{FF2B5EF4-FFF2-40B4-BE49-F238E27FC236}">
                <a16:creationId xmlns:a16="http://schemas.microsoft.com/office/drawing/2014/main" id="{AA4D182C-F8A8-42BC-9427-231286C9D4E7}"/>
              </a:ext>
            </a:extLst>
          </p:cNvPr>
          <p:cNvCxnSpPr/>
          <p:nvPr/>
        </p:nvCxnSpPr>
        <p:spPr>
          <a:xfrm>
            <a:off x="6570564" y="2144013"/>
            <a:ext cx="1126422" cy="0"/>
          </a:xfrm>
          <a:prstGeom prst="straightConnector1">
            <a:avLst/>
          </a:prstGeom>
          <a:ln w="28575">
            <a:solidFill>
              <a:srgbClr val="C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화살표 연결선 4">
            <a:extLst>
              <a:ext uri="{FF2B5EF4-FFF2-40B4-BE49-F238E27FC236}">
                <a16:creationId xmlns:a16="http://schemas.microsoft.com/office/drawing/2014/main" id="{D4CCBF26-4673-47B8-BE67-71805BFE82D6}"/>
              </a:ext>
            </a:extLst>
          </p:cNvPr>
          <p:cNvCxnSpPr/>
          <p:nvPr/>
        </p:nvCxnSpPr>
        <p:spPr>
          <a:xfrm>
            <a:off x="5437419" y="2143315"/>
            <a:ext cx="1126422" cy="0"/>
          </a:xfrm>
          <a:prstGeom prst="straightConnector1">
            <a:avLst/>
          </a:prstGeom>
          <a:ln w="28575">
            <a:solidFill>
              <a:srgbClr val="C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8A3BC330-A3FE-4029-A3FD-A33CD56E21F7}"/>
              </a:ext>
            </a:extLst>
          </p:cNvPr>
          <p:cNvCxnSpPr/>
          <p:nvPr/>
        </p:nvCxnSpPr>
        <p:spPr>
          <a:xfrm>
            <a:off x="4310255" y="2144803"/>
            <a:ext cx="1126422" cy="0"/>
          </a:xfrm>
          <a:prstGeom prst="straightConnector1">
            <a:avLst/>
          </a:prstGeom>
          <a:ln w="28575">
            <a:solidFill>
              <a:srgbClr val="C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6BD1456B-E211-48B4-A13D-2C4DCE9037B3}"/>
              </a:ext>
            </a:extLst>
          </p:cNvPr>
          <p:cNvCxnSpPr/>
          <p:nvPr/>
        </p:nvCxnSpPr>
        <p:spPr>
          <a:xfrm>
            <a:off x="3174092" y="2144105"/>
            <a:ext cx="1126422" cy="0"/>
          </a:xfrm>
          <a:prstGeom prst="straightConnector1">
            <a:avLst/>
          </a:prstGeom>
          <a:ln w="28575">
            <a:solidFill>
              <a:srgbClr val="C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26B419AA-32C1-4EE2-B9E4-C7B68346ED97}"/>
              </a:ext>
            </a:extLst>
          </p:cNvPr>
          <p:cNvCxnSpPr/>
          <p:nvPr/>
        </p:nvCxnSpPr>
        <p:spPr>
          <a:xfrm>
            <a:off x="2059318" y="2145227"/>
            <a:ext cx="1126422" cy="0"/>
          </a:xfrm>
          <a:prstGeom prst="straightConnector1">
            <a:avLst/>
          </a:prstGeom>
          <a:ln w="28575">
            <a:solidFill>
              <a:srgbClr val="C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671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제목 3">
            <a:extLst>
              <a:ext uri="{FF2B5EF4-FFF2-40B4-BE49-F238E27FC236}">
                <a16:creationId xmlns:a16="http://schemas.microsoft.com/office/drawing/2014/main" id="{3D826C4E-91FF-4D43-93BA-BB9ABD8D04F6}"/>
              </a:ext>
            </a:extLst>
          </p:cNvPr>
          <p:cNvSpPr txBox="1">
            <a:spLocks/>
          </p:cNvSpPr>
          <p:nvPr/>
        </p:nvSpPr>
        <p:spPr>
          <a:xfrm>
            <a:off x="0" y="11886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4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Sinoatrial exit block</a:t>
            </a:r>
            <a:br>
              <a:rPr lang="en-US" altLang="ko-KR" b="1" dirty="0">
                <a:latin typeface="+mn-lt"/>
              </a:rPr>
            </a:br>
            <a:r>
              <a:rPr lang="en-US" altLang="ko-KR" sz="2200" dirty="0">
                <a:latin typeface="+mn-lt"/>
                <a:cs typeface="Times New Roman" panose="02020603050405020304" pitchFamily="18" charset="0"/>
              </a:rPr>
              <a:t>- </a:t>
            </a:r>
            <a:r>
              <a:rPr lang="en-US" altLang="ko-KR" sz="20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Intermittent failure of conduction from the SA node to the atrial tissue</a:t>
            </a:r>
          </a:p>
          <a:p>
            <a:pPr algn="ctr"/>
            <a:r>
              <a:rPr lang="en-US" altLang="ko-KR" sz="20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- The absence of the normally expected sinus P wave on the ECG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31E52A1-AF64-4E9A-A971-DDA1340D3A37}"/>
              </a:ext>
            </a:extLst>
          </p:cNvPr>
          <p:cNvSpPr txBox="1"/>
          <p:nvPr/>
        </p:nvSpPr>
        <p:spPr>
          <a:xfrm>
            <a:off x="204869" y="2831389"/>
            <a:ext cx="33627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ea typeface="Tahoma" panose="020B0604030504040204" pitchFamily="34" charset="0"/>
                <a:cs typeface="Tahoma" panose="020B0604030504040204" pitchFamily="34" charset="0"/>
              </a:rPr>
              <a:t>Sinoatrial exit block-2</a:t>
            </a:r>
            <a:r>
              <a:rPr lang="en-US" altLang="ko-KR" sz="1600" b="1" baseline="30000" dirty="0">
                <a:ea typeface="Tahoma" panose="020B0604030504040204" pitchFamily="34" charset="0"/>
                <a:cs typeface="Tahoma" panose="020B0604030504040204" pitchFamily="34" charset="0"/>
              </a:rPr>
              <a:t>nd</a:t>
            </a:r>
            <a:r>
              <a:rPr lang="en-US" altLang="ko-KR" sz="1600" b="1" dirty="0">
                <a:ea typeface="Tahoma" panose="020B0604030504040204" pitchFamily="34" charset="0"/>
                <a:cs typeface="Tahoma" panose="020B0604030504040204" pitchFamily="34" charset="0"/>
              </a:rPr>
              <a:t> degree type I</a:t>
            </a:r>
            <a:endParaRPr lang="ko-KR" altLang="en-US" sz="1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ACEA3ED-6BC1-4EC3-9245-A59F516F1BD5}"/>
              </a:ext>
            </a:extLst>
          </p:cNvPr>
          <p:cNvSpPr txBox="1"/>
          <p:nvPr/>
        </p:nvSpPr>
        <p:spPr>
          <a:xfrm>
            <a:off x="204869" y="4193048"/>
            <a:ext cx="33627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ea typeface="Tahoma" panose="020B0604030504040204" pitchFamily="34" charset="0"/>
                <a:cs typeface="Tahoma" panose="020B0604030504040204" pitchFamily="34" charset="0"/>
              </a:rPr>
              <a:t>Sinoatrial exit block-2</a:t>
            </a:r>
            <a:r>
              <a:rPr lang="en-US" altLang="ko-KR" sz="1600" b="1" baseline="30000" dirty="0">
                <a:ea typeface="Tahoma" panose="020B0604030504040204" pitchFamily="34" charset="0"/>
                <a:cs typeface="Tahoma" panose="020B0604030504040204" pitchFamily="34" charset="0"/>
              </a:rPr>
              <a:t>nd</a:t>
            </a:r>
            <a:r>
              <a:rPr lang="en-US" altLang="ko-KR" sz="1600" b="1" dirty="0">
                <a:ea typeface="Tahoma" panose="020B0604030504040204" pitchFamily="34" charset="0"/>
                <a:cs typeface="Tahoma" panose="020B0604030504040204" pitchFamily="34" charset="0"/>
              </a:rPr>
              <a:t> degree type II</a:t>
            </a:r>
            <a:endParaRPr lang="ko-KR" altLang="en-US" sz="16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A58B6A7-8957-4C7E-BE7E-1B2877B1ECCD}"/>
              </a:ext>
            </a:extLst>
          </p:cNvPr>
          <p:cNvSpPr txBox="1"/>
          <p:nvPr/>
        </p:nvSpPr>
        <p:spPr>
          <a:xfrm>
            <a:off x="204869" y="1632010"/>
            <a:ext cx="33627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ea typeface="Tahoma" panose="020B0604030504040204" pitchFamily="34" charset="0"/>
                <a:cs typeface="Tahoma" panose="020B0604030504040204" pitchFamily="34" charset="0"/>
              </a:rPr>
              <a:t>Sinoatrial exit block-1st degree</a:t>
            </a:r>
            <a:endParaRPr lang="ko-KR" altLang="en-US" sz="16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824A174-7A95-405C-9098-D323CC5F9622}"/>
              </a:ext>
            </a:extLst>
          </p:cNvPr>
          <p:cNvSpPr txBox="1"/>
          <p:nvPr/>
        </p:nvSpPr>
        <p:spPr>
          <a:xfrm>
            <a:off x="3541356" y="1632010"/>
            <a:ext cx="4821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Invisible on ECG</a:t>
            </a:r>
            <a:endParaRPr lang="ko-KR" alt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ABC1E1D8-10F2-44C6-94A3-7655B37BAA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616" y="2154210"/>
            <a:ext cx="5481703" cy="1608508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6F0EB70C-134F-4808-BFE6-47A77F4C9D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616" y="3957788"/>
            <a:ext cx="5481703" cy="160850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2E9FBF3B-06A4-4DDA-BADB-6464B49A8C97}"/>
              </a:ext>
            </a:extLst>
          </p:cNvPr>
          <p:cNvSpPr txBox="1"/>
          <p:nvPr/>
        </p:nvSpPr>
        <p:spPr>
          <a:xfrm>
            <a:off x="236764" y="5937763"/>
            <a:ext cx="33627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ea typeface="Tahoma" panose="020B0604030504040204" pitchFamily="34" charset="0"/>
                <a:cs typeface="Tahoma" panose="020B0604030504040204" pitchFamily="34" charset="0"/>
              </a:rPr>
              <a:t>Sinoatrial exit block-3</a:t>
            </a:r>
            <a:r>
              <a:rPr lang="en-US" altLang="ko-KR" sz="1600" b="1" baseline="30000" dirty="0">
                <a:ea typeface="Tahoma" panose="020B0604030504040204" pitchFamily="34" charset="0"/>
                <a:cs typeface="Tahoma" panose="020B0604030504040204" pitchFamily="34" charset="0"/>
              </a:rPr>
              <a:t>rd</a:t>
            </a:r>
            <a:r>
              <a:rPr lang="en-US" altLang="ko-KR" sz="1600" b="1" dirty="0">
                <a:ea typeface="Tahoma" panose="020B0604030504040204" pitchFamily="34" charset="0"/>
                <a:cs typeface="Tahoma" panose="020B0604030504040204" pitchFamily="34" charset="0"/>
              </a:rPr>
              <a:t> degree</a:t>
            </a:r>
            <a:endParaRPr lang="ko-KR" altLang="en-US" sz="16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0DBEA90-3F35-4139-8B82-61078B90D739}"/>
              </a:ext>
            </a:extLst>
          </p:cNvPr>
          <p:cNvSpPr txBox="1"/>
          <p:nvPr/>
        </p:nvSpPr>
        <p:spPr>
          <a:xfrm>
            <a:off x="3546349" y="5870420"/>
            <a:ext cx="4821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very similar to a sinus pause</a:t>
            </a:r>
          </a:p>
        </p:txBody>
      </p:sp>
    </p:spTree>
    <p:extLst>
      <p:ext uri="{BB962C8B-B14F-4D97-AF65-F5344CB8AC3E}">
        <p14:creationId xmlns:p14="http://schemas.microsoft.com/office/powerpoint/2010/main" val="2544087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4090</TotalTime>
  <Words>2354</Words>
  <Application>Microsoft Office PowerPoint</Application>
  <PresentationFormat>화면 슬라이드 쇼(4:3)</PresentationFormat>
  <Paragraphs>379</Paragraphs>
  <Slides>32</Slides>
  <Notes>28</Notes>
  <HiddenSlides>2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32</vt:i4>
      </vt:variant>
    </vt:vector>
  </HeadingPairs>
  <TitlesOfParts>
    <vt:vector size="40" baseType="lpstr">
      <vt:lpstr>Arial Unicode MS</vt:lpstr>
      <vt:lpstr>맑은 고딕</vt:lpstr>
      <vt:lpstr>Arial</vt:lpstr>
      <vt:lpstr>Calibri</vt:lpstr>
      <vt:lpstr>Calibri Light</vt:lpstr>
      <vt:lpstr>Tahoma</vt:lpstr>
      <vt:lpstr>Wingdings</vt:lpstr>
      <vt:lpstr>Office 테마</vt:lpstr>
      <vt:lpstr>PowerPoint 프레젠테이션</vt:lpstr>
      <vt:lpstr>Classification of arrhythmias</vt:lpstr>
      <vt:lpstr>Bradyarrhythmia</vt:lpstr>
      <vt:lpstr>Causes of sinus node dysfunction</vt:lpstr>
      <vt:lpstr>→ Differential diagnosis </vt:lpstr>
      <vt:lpstr>→ Differential diagnosis </vt:lpstr>
      <vt:lpstr>Sinus bradycardia - A rhythm driven by the SA node with a rate of &lt; 60 bpm - Generally, a sinus rate of &lt; 40 bpm in the awake state</vt:lpstr>
      <vt:lpstr>PowerPoint 프레젠테이션</vt:lpstr>
      <vt:lpstr>PowerPoint 프레젠테이션</vt:lpstr>
      <vt:lpstr>PowerPoint 프레젠테이션</vt:lpstr>
      <vt:lpstr>Tachycardia-bradycardia syndrome - Alternating atrial tachyarrhythmias and sinus bradycardia  - symptomatic long pause after termination of AF, AFL, or AT</vt:lpstr>
      <vt:lpstr>Sick sinus syndrome</vt:lpstr>
      <vt:lpstr>Chronotropic incompetence </vt:lpstr>
      <vt:lpstr>Hypertensive carotid syndrome </vt:lpstr>
      <vt:lpstr>Bradyarrhythmia</vt:lpstr>
      <vt:lpstr>Causes of AV node dysfunction</vt:lpstr>
      <vt:lpstr>PowerPoint 프레젠테이션</vt:lpstr>
      <vt:lpstr>First degree AV block</vt:lpstr>
      <vt:lpstr>PowerPoint 프레젠테이션</vt:lpstr>
      <vt:lpstr>PowerPoint 프레젠테이션</vt:lpstr>
      <vt:lpstr>Second degree AV block</vt:lpstr>
      <vt:lpstr>PowerPoint 프레젠테이션</vt:lpstr>
      <vt:lpstr>2:1 AV block, DDx blocked level </vt:lpstr>
      <vt:lpstr>2:1 AV block, DDx blocked level </vt:lpstr>
      <vt:lpstr>2:1 AV block, Treatment</vt:lpstr>
      <vt:lpstr>PowerPoint 프레젠테이션</vt:lpstr>
      <vt:lpstr>High degree AV block</vt:lpstr>
      <vt:lpstr>PowerPoint 프레젠테이션</vt:lpstr>
      <vt:lpstr>Complete AV block</vt:lpstr>
      <vt:lpstr>PowerPoint 프레젠테이션</vt:lpstr>
      <vt:lpstr>Summary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Yu GaIn</dc:creator>
  <cp:lastModifiedBy>김 문현</cp:lastModifiedBy>
  <cp:revision>203</cp:revision>
  <dcterms:created xsi:type="dcterms:W3CDTF">2022-03-21T08:48:42Z</dcterms:created>
  <dcterms:modified xsi:type="dcterms:W3CDTF">2022-10-21T04:42:04Z</dcterms:modified>
</cp:coreProperties>
</file>